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0" r:id="rId4"/>
  </p:sldMasterIdLst>
  <p:notesMasterIdLst>
    <p:notesMasterId r:id="rId25"/>
  </p:notesMasterIdLst>
  <p:handoutMasterIdLst>
    <p:handoutMasterId r:id="rId26"/>
  </p:handoutMasterIdLst>
  <p:sldIdLst>
    <p:sldId id="256" r:id="rId5"/>
    <p:sldId id="257" r:id="rId6"/>
    <p:sldId id="274" r:id="rId7"/>
    <p:sldId id="260" r:id="rId8"/>
    <p:sldId id="259" r:id="rId9"/>
    <p:sldId id="261" r:id="rId10"/>
    <p:sldId id="262" r:id="rId11"/>
    <p:sldId id="263" r:id="rId12"/>
    <p:sldId id="264" r:id="rId13"/>
    <p:sldId id="265" r:id="rId14"/>
    <p:sldId id="266" r:id="rId15"/>
    <p:sldId id="267" r:id="rId16"/>
    <p:sldId id="268" r:id="rId17"/>
    <p:sldId id="276" r:id="rId18"/>
    <p:sldId id="275" r:id="rId19"/>
    <p:sldId id="277" r:id="rId20"/>
    <p:sldId id="270" r:id="rId21"/>
    <p:sldId id="271" r:id="rId22"/>
    <p:sldId id="272" r:id="rId23"/>
    <p:sldId id="273" r:id="rId24"/>
  </p:sldIdLst>
  <p:sldSz cx="12192000" cy="68580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ving, Joy" initials="LJ" lastIdx="1" clrIdx="0">
    <p:extLst>
      <p:ext uri="{19B8F6BF-5375-455C-9EA6-DF929625EA0E}">
        <p15:presenceInfo xmlns:p15="http://schemas.microsoft.com/office/powerpoint/2012/main" userId="S-1-5-21-3337747696-1680488233-3861033917-61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B9B"/>
    <a:srgbClr val="F9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EBAEAA-4B70-46E9-99EE-13425D578E0D}">
  <a:tblStyle styleId="{23EBAEAA-4B70-46E9-99EE-13425D578E0D}"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5705" autoAdjust="0"/>
  </p:normalViewPr>
  <p:slideViewPr>
    <p:cSldViewPr snapToGrid="0">
      <p:cViewPr varScale="1">
        <p:scale>
          <a:sx n="91" d="100"/>
          <a:sy n="91" d="100"/>
        </p:scale>
        <p:origin x="717"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8EA91724-35DB-5648-98BB-4F201577C542}" type="datetimeFigureOut">
              <a:rPr lang="en-US" smtClean="0"/>
              <a:t>6/6/2019</a:t>
            </a:fld>
            <a:endParaRPr lang="en-US" dirty="0"/>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E0026C73-018B-F143-AECB-F9F448487F56}" type="slidenum">
              <a:rPr lang="en-US" smtClean="0"/>
              <a:t>‹#›</a:t>
            </a:fld>
            <a:endParaRPr lang="en-US" dirty="0"/>
          </a:p>
        </p:txBody>
      </p:sp>
    </p:spTree>
    <p:extLst>
      <p:ext uri="{BB962C8B-B14F-4D97-AF65-F5344CB8AC3E}">
        <p14:creationId xmlns:p14="http://schemas.microsoft.com/office/powerpoint/2010/main" val="5519564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63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1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6355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1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16425"/>
            <a:ext cx="5486399" cy="4181475"/>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31263"/>
            <a:ext cx="2971799" cy="46355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1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831263"/>
            <a:ext cx="2971799" cy="463550"/>
          </a:xfrm>
          <a:prstGeom prst="rect">
            <a:avLst/>
          </a:prstGeom>
          <a:noFill/>
          <a:ln>
            <a:noFill/>
          </a:ln>
        </p:spPr>
        <p:txBody>
          <a:bodyPr lIns="87300" tIns="43650" rIns="87300" bIns="43650" anchor="b"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a:solidFill>
                  <a:schemeClr val="dk1"/>
                </a:solidFill>
                <a:latin typeface="Arial"/>
                <a:ea typeface="Arial"/>
                <a:cs typeface="Arial"/>
                <a:sym typeface="Arial"/>
              </a:rPr>
              <a:t>‹#›</a:t>
            </a:fld>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4981520"/>
      </p:ext>
    </p:extLst>
  </p:cSld>
  <p:clrMap bg1="lt1" tx1="dk1" bg2="dk2" tx2="lt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61" name="Shape 61"/>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0796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134" name="Shape 134"/>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8321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544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150" name="Shape 150"/>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717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158" name="Shape 158"/>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85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923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69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p:txBody>
      </p:sp>
    </p:spTree>
    <p:extLst>
      <p:ext uri="{BB962C8B-B14F-4D97-AF65-F5344CB8AC3E}">
        <p14:creationId xmlns:p14="http://schemas.microsoft.com/office/powerpoint/2010/main" val="55832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p:txBody>
      </p:sp>
    </p:spTree>
    <p:extLst>
      <p:ext uri="{BB962C8B-B14F-4D97-AF65-F5344CB8AC3E}">
        <p14:creationId xmlns:p14="http://schemas.microsoft.com/office/powerpoint/2010/main" val="3072313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p:txBody>
      </p:sp>
    </p:spTree>
    <p:extLst>
      <p:ext uri="{BB962C8B-B14F-4D97-AF65-F5344CB8AC3E}">
        <p14:creationId xmlns:p14="http://schemas.microsoft.com/office/powerpoint/2010/main" val="62588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p:txBody>
      </p:sp>
    </p:spTree>
    <p:extLst>
      <p:ext uri="{BB962C8B-B14F-4D97-AF65-F5344CB8AC3E}">
        <p14:creationId xmlns:p14="http://schemas.microsoft.com/office/powerpoint/2010/main" val="86044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5726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Jeff/Kade</a:t>
            </a:r>
          </a:p>
        </p:txBody>
      </p:sp>
    </p:spTree>
    <p:extLst>
      <p:ext uri="{BB962C8B-B14F-4D97-AF65-F5344CB8AC3E}">
        <p14:creationId xmlns:p14="http://schemas.microsoft.com/office/powerpoint/2010/main" val="299143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Jamie</a:t>
            </a:r>
          </a:p>
          <a:p>
            <a:endParaRPr lang="en-US" dirty="0" smtClean="0"/>
          </a:p>
          <a:p>
            <a:r>
              <a:rPr lang="en-US" dirty="0" smtClean="0"/>
              <a:t>Flood risk</a:t>
            </a:r>
            <a:r>
              <a:rPr lang="en-US" baseline="0" dirty="0" smtClean="0"/>
              <a:t> can and does change over time due to different reasons. However, in the case of Neffs Creek, the risk was always there, but was never mapped appropriately based on this risk. </a:t>
            </a:r>
          </a:p>
          <a:p>
            <a:endParaRPr lang="en-US" baseline="0" dirty="0" smtClean="0"/>
          </a:p>
          <a:p>
            <a:r>
              <a:rPr lang="en-US" baseline="0" dirty="0" smtClean="0"/>
              <a:t>Currently, there is a low understanding of the true risk, based on the current maps provided for the area. With a low understanding of the risk there is not a need to take steps to prepare. </a:t>
            </a:r>
          </a:p>
          <a:p>
            <a:endParaRPr lang="en-US" baseline="0" dirty="0" smtClean="0"/>
          </a:p>
          <a:p>
            <a:r>
              <a:rPr lang="en-US" baseline="0" dirty="0" smtClean="0"/>
              <a:t>Our goal today is to provide a better understanding of the risk, based on updated information using the best available technology in order for residents and property owners to take steps to become more prepared when minimizing their risk to flooding.</a:t>
            </a:r>
            <a:endParaRPr lang="en-US" dirty="0" smtClean="0"/>
          </a:p>
          <a:p>
            <a:endParaRPr lang="en-US" dirty="0"/>
          </a:p>
        </p:txBody>
      </p:sp>
    </p:spTree>
    <p:extLst>
      <p:ext uri="{BB962C8B-B14F-4D97-AF65-F5344CB8AC3E}">
        <p14:creationId xmlns:p14="http://schemas.microsoft.com/office/powerpoint/2010/main" val="116256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Key Message: The risk was always there. </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Risk identified, little data, less preparation  Vs.  Risk identified, more data, improved preparation</a:t>
            </a:r>
          </a:p>
        </p:txBody>
      </p:sp>
    </p:spTree>
    <p:extLst>
      <p:ext uri="{BB962C8B-B14F-4D97-AF65-F5344CB8AC3E}">
        <p14:creationId xmlns:p14="http://schemas.microsoft.com/office/powerpoint/2010/main" val="199069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Jamie</a:t>
            </a:r>
          </a:p>
        </p:txBody>
      </p:sp>
    </p:spTree>
    <p:extLst>
      <p:ext uri="{BB962C8B-B14F-4D97-AF65-F5344CB8AC3E}">
        <p14:creationId xmlns:p14="http://schemas.microsoft.com/office/powerpoint/2010/main" val="313824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416425"/>
            <a:ext cx="5486399" cy="4181475"/>
          </a:xfrm>
          <a:prstGeom prst="rect">
            <a:avLst/>
          </a:prstGeom>
          <a:noFill/>
          <a:ln>
            <a:noFill/>
          </a:ln>
        </p:spPr>
        <p:txBody>
          <a:bodyPr lIns="87300" tIns="43650" rIns="87300" bIns="4365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38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111" name="Shape 111"/>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381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117" name="Shape 117"/>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0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416425"/>
            <a:ext cx="5486399" cy="4181475"/>
          </a:xfrm>
          <a:prstGeom prst="rect">
            <a:avLst/>
          </a:prstGeom>
        </p:spPr>
        <p:txBody>
          <a:bodyPr lIns="91425" tIns="91425" rIns="91425" bIns="91425" anchor="t" anchorCtr="0">
            <a:noAutofit/>
          </a:bodyPr>
          <a:lstStyle/>
          <a:p>
            <a:pPr lvl="0">
              <a:spcBef>
                <a:spcPts val="0"/>
              </a:spcBef>
              <a:buNone/>
            </a:pPr>
            <a:endParaRPr dirty="0"/>
          </a:p>
        </p:txBody>
      </p:sp>
      <p:sp>
        <p:nvSpPr>
          <p:cNvPr id="126" name="Shape 126"/>
          <p:cNvSpPr>
            <a:spLocks noGrp="1" noRot="1" noChangeAspect="1"/>
          </p:cNvSpPr>
          <p:nvPr>
            <p:ph type="sldImg" idx="2"/>
          </p:nvPr>
        </p:nvSpPr>
        <p:spPr>
          <a:xfrm>
            <a:off x="331788" y="698500"/>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848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9" name="Shape 19"/>
          <p:cNvSpPr txBox="1">
            <a:spLocks noGrp="1"/>
          </p:cNvSpPr>
          <p:nvPr>
            <p:ph type="ctrTitle"/>
          </p:nvPr>
        </p:nvSpPr>
        <p:spPr>
          <a:xfrm>
            <a:off x="496707" y="3587589"/>
            <a:ext cx="10972800" cy="445472"/>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None/>
              <a:defRPr sz="3600" b="1" i="0" u="none" strike="noStrike" cap="none">
                <a:solidFill>
                  <a:schemeClr val="accent3"/>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21" name="Shape 21"/>
          <p:cNvSpPr txBox="1">
            <a:spLocks noGrp="1"/>
          </p:cNvSpPr>
          <p:nvPr>
            <p:ph type="subTitle" idx="1"/>
          </p:nvPr>
        </p:nvSpPr>
        <p:spPr>
          <a:xfrm>
            <a:off x="496707" y="4033063"/>
            <a:ext cx="10972800" cy="313615"/>
          </a:xfrm>
          <a:prstGeom prst="rect">
            <a:avLst/>
          </a:prstGeom>
          <a:noFill/>
          <a:ln>
            <a:noFill/>
          </a:ln>
        </p:spPr>
        <p:txBody>
          <a:bodyPr lIns="91425" tIns="91425" rIns="91425" bIns="91425" anchor="ctr" anchorCtr="0"/>
          <a:lstStyle>
            <a:lvl1pPr marL="0" marR="0" lvl="0" indent="0" algn="l" rtl="0">
              <a:lnSpc>
                <a:spcPct val="95000"/>
              </a:lnSpc>
              <a:spcBef>
                <a:spcPts val="0"/>
              </a:spcBef>
              <a:spcAft>
                <a:spcPts val="0"/>
              </a:spcAft>
              <a:buClr>
                <a:schemeClr val="accent1"/>
              </a:buClr>
              <a:buFont typeface="Noto Sans Symbols"/>
              <a:buNone/>
              <a:defRPr sz="18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pic>
        <p:nvPicPr>
          <p:cNvPr id="7" name="Picture 6"/>
          <p:cNvPicPr>
            <a:picLocks noChangeAspect="1"/>
          </p:cNvPicPr>
          <p:nvPr userDrawn="1"/>
        </p:nvPicPr>
        <p:blipFill>
          <a:blip r:embed="rId2"/>
          <a:stretch>
            <a:fillRect/>
          </a:stretch>
        </p:blipFill>
        <p:spPr>
          <a:xfrm>
            <a:off x="0" y="0"/>
            <a:ext cx="12192000" cy="330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09600" y="139407"/>
            <a:ext cx="10972800" cy="90707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3875424" y="-1780308"/>
            <a:ext cx="4441153" cy="10972800"/>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46039"/>
            <a:ext cx="10972800" cy="1626128"/>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55" name="Shape 55"/>
          <p:cNvSpPr txBox="1">
            <a:spLocks noGrp="1"/>
          </p:cNvSpPr>
          <p:nvPr>
            <p:ph type="body" idx="1"/>
          </p:nvPr>
        </p:nvSpPr>
        <p:spPr>
          <a:xfrm>
            <a:off x="609601" y="1960039"/>
            <a:ext cx="5384799" cy="4224866"/>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body" idx="2"/>
          </p:nvPr>
        </p:nvSpPr>
        <p:spPr>
          <a:xfrm>
            <a:off x="6197601" y="1960038"/>
            <a:ext cx="5384799" cy="4224866"/>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609600" y="1"/>
            <a:ext cx="10972800" cy="165099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09600" y="139407"/>
            <a:ext cx="10972800" cy="90707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25" name="Shape 25"/>
          <p:cNvSpPr txBox="1">
            <a:spLocks noGrp="1"/>
          </p:cNvSpPr>
          <p:nvPr>
            <p:ph type="body" idx="1"/>
          </p:nvPr>
        </p:nvSpPr>
        <p:spPr>
          <a:xfrm>
            <a:off x="609600" y="1485515"/>
            <a:ext cx="10972800" cy="4441153"/>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609600" y="46039"/>
            <a:ext cx="10972800" cy="1604961"/>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28" name="Shape 28"/>
          <p:cNvSpPr txBox="1">
            <a:spLocks noGrp="1"/>
          </p:cNvSpPr>
          <p:nvPr>
            <p:ph type="body" idx="1"/>
          </p:nvPr>
        </p:nvSpPr>
        <p:spPr>
          <a:xfrm>
            <a:off x="609601" y="2015073"/>
            <a:ext cx="5384799" cy="4182533"/>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body" idx="2"/>
          </p:nvPr>
        </p:nvSpPr>
        <p:spPr>
          <a:xfrm>
            <a:off x="6197601" y="2015073"/>
            <a:ext cx="5384799" cy="4182533"/>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963083" y="4135968"/>
            <a:ext cx="10363200" cy="1362075"/>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None/>
              <a:defRPr sz="4000" b="1" i="0" u="none" strike="noStrike" cap="none">
                <a:solidFill>
                  <a:schemeClr val="dk2"/>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963083" y="2635782"/>
            <a:ext cx="10363200" cy="1500187"/>
          </a:xfrm>
          <a:prstGeom prst="rect">
            <a:avLst/>
          </a:prstGeom>
          <a:noFill/>
          <a:ln>
            <a:noFill/>
          </a:ln>
        </p:spPr>
        <p:txBody>
          <a:bodyPr lIns="91425" tIns="91425" rIns="91425" bIns="91425" anchor="b" anchorCtr="0"/>
          <a:lstStyle>
            <a:lvl1pPr marL="0" marR="0" lvl="0" indent="0" algn="l" rtl="0">
              <a:spcBef>
                <a:spcPts val="700"/>
              </a:spcBef>
              <a:spcAft>
                <a:spcPts val="0"/>
              </a:spcAft>
              <a:buClr>
                <a:schemeClr val="accent1"/>
              </a:buClr>
              <a:buFont typeface="Merriweather Sans"/>
              <a:buNone/>
              <a:defRPr sz="2000" b="1" i="0" u="none" strike="noStrike" cap="none">
                <a:solidFill>
                  <a:schemeClr val="dk1"/>
                </a:solidFill>
                <a:latin typeface="Arial"/>
                <a:ea typeface="Arial"/>
                <a:cs typeface="Arial"/>
                <a:sym typeface="Arial"/>
              </a:defRPr>
            </a:lvl1pPr>
            <a:lvl2pPr marL="457200" marR="0" lvl="1" indent="0" algn="l" rtl="0">
              <a:spcBef>
                <a:spcPts val="450"/>
              </a:spcBef>
              <a:spcAft>
                <a:spcPts val="0"/>
              </a:spcAft>
              <a:buClr>
                <a:srgbClr val="5B5C5E"/>
              </a:buClr>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400"/>
              </a:spcBef>
              <a:spcAft>
                <a:spcPts val="0"/>
              </a:spcAft>
              <a:buClr>
                <a:srgbClr val="C1C2C4"/>
              </a:buClr>
              <a:buFont typeface="Noto Sans Symbols"/>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rgbClr val="C1C2C4"/>
              </a:buClr>
              <a:buFont typeface="Noto Sans Symbols"/>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rgbClr val="C1C2C4"/>
              </a:buClr>
              <a:buFont typeface="Noto Sans Symbols"/>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rgbClr val="C1C2C4"/>
              </a:buClr>
              <a:buFont typeface="Noto Sans Symbols"/>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rgbClr val="C1C2C4"/>
              </a:buClr>
              <a:buFont typeface="Noto Sans Symbols"/>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rgbClr val="C1C2C4"/>
              </a:buClr>
              <a:buFont typeface="Noto Sans Symbols"/>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rgbClr val="C1C2C4"/>
              </a:buClr>
              <a:buFont typeface="Noto Sans Symbols"/>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139407"/>
            <a:ext cx="10972800" cy="90707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35" name="Shape 35"/>
          <p:cNvSpPr txBox="1">
            <a:spLocks noGrp="1"/>
          </p:cNvSpPr>
          <p:nvPr>
            <p:ph type="body" idx="1"/>
          </p:nvPr>
        </p:nvSpPr>
        <p:spPr>
          <a:xfrm>
            <a:off x="609601" y="1966575"/>
            <a:ext cx="5384799" cy="4258733"/>
          </a:xfrm>
          <a:prstGeom prst="rect">
            <a:avLst/>
          </a:prstGeom>
          <a:noFill/>
          <a:ln>
            <a:noFill/>
          </a:ln>
        </p:spPr>
        <p:txBody>
          <a:bodyPr lIns="91425" tIns="91425" rIns="91425" bIns="91425" anchor="t" anchorCtr="0"/>
          <a:lstStyle>
            <a:lvl1pPr marL="231775" marR="0" lvl="0" indent="-71754" algn="l" rtl="0">
              <a:spcBef>
                <a:spcPts val="980"/>
              </a:spcBef>
              <a:spcAft>
                <a:spcPts val="0"/>
              </a:spcAft>
              <a:buClr>
                <a:schemeClr val="accent1"/>
              </a:buClr>
              <a:buSzPct val="90000"/>
              <a:buFont typeface="Merriweather Sans"/>
              <a:buChar char="▸"/>
              <a:defRPr sz="2800" b="1" i="0" u="none" strike="noStrike" cap="none">
                <a:solidFill>
                  <a:schemeClr val="dk1"/>
                </a:solidFill>
                <a:latin typeface="Arial"/>
                <a:ea typeface="Arial"/>
                <a:cs typeface="Arial"/>
                <a:sym typeface="Arial"/>
              </a:defRPr>
            </a:lvl1pPr>
            <a:lvl2pPr marL="568325" marR="0" lvl="1" indent="-88265" algn="l" rtl="0">
              <a:spcBef>
                <a:spcPts val="600"/>
              </a:spcBef>
              <a:spcAft>
                <a:spcPts val="0"/>
              </a:spcAft>
              <a:buClr>
                <a:srgbClr val="5B5C5E"/>
              </a:buClr>
              <a:buSzPct val="90000"/>
              <a:buFont typeface="Arial"/>
              <a:buChar char="•"/>
              <a:defRPr sz="2400" b="0" i="0" u="none" strike="noStrike" cap="none">
                <a:solidFill>
                  <a:schemeClr val="dk1"/>
                </a:solidFill>
                <a:latin typeface="Arial"/>
                <a:ea typeface="Arial"/>
                <a:cs typeface="Arial"/>
                <a:sym typeface="Arial"/>
              </a:defRPr>
            </a:lvl2pPr>
            <a:lvl3pPr marL="914400" marR="0" lvl="2" indent="-127000" algn="l" rtl="0">
              <a:spcBef>
                <a:spcPts val="500"/>
              </a:spcBef>
              <a:spcAft>
                <a:spcPts val="0"/>
              </a:spcAft>
              <a:buClr>
                <a:srgbClr val="C1C2C4"/>
              </a:buClr>
              <a:buSzPct val="90000"/>
              <a:buFont typeface="Noto Sans Symbols"/>
              <a:buChar char="▪"/>
              <a:defRPr sz="2000" b="0" i="0" u="none" strike="noStrike" cap="none">
                <a:solidFill>
                  <a:schemeClr val="dk1"/>
                </a:solidFill>
                <a:latin typeface="Arial"/>
                <a:ea typeface="Arial"/>
                <a:cs typeface="Arial"/>
                <a:sym typeface="Arial"/>
              </a:defRPr>
            </a:lvl3pPr>
            <a:lvl4pPr marL="1260475" marR="0" lvl="3" indent="-128905"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4pPr>
            <a:lvl5pPr marL="1544638" marR="0" lvl="4"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5pPr>
            <a:lvl6pPr marL="2001838" marR="0" lvl="5"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6pPr>
            <a:lvl7pPr marL="2459038" marR="0" lvl="6"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7pPr>
            <a:lvl8pPr marL="2916238" marR="0" lvl="7"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8pPr>
            <a:lvl9pPr marL="3373438" marR="0" lvl="8" indent="-70167"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2"/>
          </p:nvPr>
        </p:nvSpPr>
        <p:spPr>
          <a:xfrm>
            <a:off x="6197601" y="1966575"/>
            <a:ext cx="5384799" cy="4258734"/>
          </a:xfrm>
          <a:prstGeom prst="rect">
            <a:avLst/>
          </a:prstGeom>
          <a:noFill/>
          <a:ln>
            <a:noFill/>
          </a:ln>
        </p:spPr>
        <p:txBody>
          <a:bodyPr lIns="91425" tIns="91425" rIns="91425" bIns="91425" anchor="t" anchorCtr="0"/>
          <a:lstStyle>
            <a:lvl1pPr marL="231775" marR="0" lvl="0" indent="-71754" algn="l" rtl="0">
              <a:spcBef>
                <a:spcPts val="980"/>
              </a:spcBef>
              <a:spcAft>
                <a:spcPts val="0"/>
              </a:spcAft>
              <a:buClr>
                <a:schemeClr val="accent1"/>
              </a:buClr>
              <a:buSzPct val="90000"/>
              <a:buFont typeface="Merriweather Sans"/>
              <a:buChar char="▸"/>
              <a:defRPr sz="2800" b="1" i="0" u="none" strike="noStrike" cap="none">
                <a:solidFill>
                  <a:schemeClr val="dk1"/>
                </a:solidFill>
                <a:latin typeface="Arial"/>
                <a:ea typeface="Arial"/>
                <a:cs typeface="Arial"/>
                <a:sym typeface="Arial"/>
              </a:defRPr>
            </a:lvl1pPr>
            <a:lvl2pPr marL="568325" marR="0" lvl="1" indent="-88265" algn="l" rtl="0">
              <a:spcBef>
                <a:spcPts val="600"/>
              </a:spcBef>
              <a:spcAft>
                <a:spcPts val="0"/>
              </a:spcAft>
              <a:buClr>
                <a:srgbClr val="5B5C5E"/>
              </a:buClr>
              <a:buSzPct val="90000"/>
              <a:buFont typeface="Arial"/>
              <a:buChar char="•"/>
              <a:defRPr sz="2400" b="0" i="0" u="none" strike="noStrike" cap="none">
                <a:solidFill>
                  <a:schemeClr val="dk1"/>
                </a:solidFill>
                <a:latin typeface="Arial"/>
                <a:ea typeface="Arial"/>
                <a:cs typeface="Arial"/>
                <a:sym typeface="Arial"/>
              </a:defRPr>
            </a:lvl2pPr>
            <a:lvl3pPr marL="914400" marR="0" lvl="2" indent="-127000" algn="l" rtl="0">
              <a:spcBef>
                <a:spcPts val="500"/>
              </a:spcBef>
              <a:spcAft>
                <a:spcPts val="0"/>
              </a:spcAft>
              <a:buClr>
                <a:srgbClr val="C1C2C4"/>
              </a:buClr>
              <a:buSzPct val="90000"/>
              <a:buFont typeface="Noto Sans Symbols"/>
              <a:buChar char="▪"/>
              <a:defRPr sz="2000" b="0" i="0" u="none" strike="noStrike" cap="none">
                <a:solidFill>
                  <a:schemeClr val="dk1"/>
                </a:solidFill>
                <a:latin typeface="Arial"/>
                <a:ea typeface="Arial"/>
                <a:cs typeface="Arial"/>
                <a:sym typeface="Arial"/>
              </a:defRPr>
            </a:lvl3pPr>
            <a:lvl4pPr marL="1260475" marR="0" lvl="3" indent="-128905"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4pPr>
            <a:lvl5pPr marL="1544638" marR="0" lvl="4"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5pPr>
            <a:lvl6pPr marL="2001838" marR="0" lvl="5"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6pPr>
            <a:lvl7pPr marL="2459038" marR="0" lvl="6"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7pPr>
            <a:lvl8pPr marL="2916238" marR="0" lvl="7" indent="-70168"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8pPr>
            <a:lvl9pPr marL="3373438" marR="0" lvl="8" indent="-70167" algn="l" rtl="0">
              <a:spcBef>
                <a:spcPts val="36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09600" y="274638"/>
            <a:ext cx="10972800" cy="1437272"/>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39" name="Shape 39"/>
          <p:cNvSpPr txBox="1">
            <a:spLocks noGrp="1"/>
          </p:cNvSpPr>
          <p:nvPr>
            <p:ph type="body" idx="1"/>
          </p:nvPr>
        </p:nvSpPr>
        <p:spPr>
          <a:xfrm>
            <a:off x="609601" y="1935486"/>
            <a:ext cx="5386916" cy="639762"/>
          </a:xfrm>
          <a:prstGeom prst="rect">
            <a:avLst/>
          </a:prstGeom>
          <a:noFill/>
          <a:ln>
            <a:noFill/>
          </a:ln>
        </p:spPr>
        <p:txBody>
          <a:bodyPr lIns="91425" tIns="91425" rIns="91425" bIns="91425" anchor="b" anchorCtr="0"/>
          <a:lstStyle>
            <a:lvl1pPr marL="0" marR="0" lvl="0" indent="0" algn="l" rtl="0">
              <a:spcBef>
                <a:spcPts val="840"/>
              </a:spcBef>
              <a:spcAft>
                <a:spcPts val="0"/>
              </a:spcAft>
              <a:buClr>
                <a:schemeClr val="accent1"/>
              </a:buClr>
              <a:buFont typeface="Merriweather Sans"/>
              <a:buNone/>
              <a:defRPr sz="2400" b="1" i="0" u="none" strike="noStrike" cap="none">
                <a:solidFill>
                  <a:schemeClr val="dk1"/>
                </a:solidFill>
                <a:latin typeface="Arial"/>
                <a:ea typeface="Arial"/>
                <a:cs typeface="Arial"/>
                <a:sym typeface="Arial"/>
              </a:defRPr>
            </a:lvl1pPr>
            <a:lvl2pPr marL="457200" marR="0" lvl="1" indent="0" algn="l" rtl="0">
              <a:spcBef>
                <a:spcPts val="500"/>
              </a:spcBef>
              <a:spcAft>
                <a:spcPts val="0"/>
              </a:spcAft>
              <a:buClr>
                <a:srgbClr val="5B5C5E"/>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450"/>
              </a:spcBef>
              <a:spcAft>
                <a:spcPts val="0"/>
              </a:spcAft>
              <a:buClr>
                <a:srgbClr val="C1C2C4"/>
              </a:buClr>
              <a:buFont typeface="Noto Sans Symbols"/>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609601" y="2575249"/>
            <a:ext cx="5386916" cy="3692556"/>
          </a:xfrm>
          <a:prstGeom prst="rect">
            <a:avLst/>
          </a:prstGeom>
          <a:noFill/>
          <a:ln>
            <a:noFill/>
          </a:ln>
        </p:spPr>
        <p:txBody>
          <a:bodyPr lIns="91425" tIns="91425" rIns="91425" bIns="91425" anchor="t" anchorCtr="0"/>
          <a:lstStyle>
            <a:lvl1pPr marL="231775" marR="0" lvl="0" indent="-94615" algn="l" rtl="0">
              <a:spcBef>
                <a:spcPts val="840"/>
              </a:spcBef>
              <a:spcAft>
                <a:spcPts val="0"/>
              </a:spcAft>
              <a:buClr>
                <a:schemeClr val="accent1"/>
              </a:buClr>
              <a:buSzPct val="90000"/>
              <a:buFont typeface="Merriweather Sans"/>
              <a:buChar char="▸"/>
              <a:defRPr sz="2400" b="1" i="0" u="none" strike="noStrike" cap="none">
                <a:solidFill>
                  <a:schemeClr val="dk1"/>
                </a:solidFill>
                <a:latin typeface="Arial"/>
                <a:ea typeface="Arial"/>
                <a:cs typeface="Arial"/>
                <a:sym typeface="Arial"/>
              </a:defRPr>
            </a:lvl1pPr>
            <a:lvl2pPr marL="568325" marR="0" lvl="1" indent="-111125" algn="l" rtl="0">
              <a:spcBef>
                <a:spcPts val="500"/>
              </a:spcBef>
              <a:spcAft>
                <a:spcPts val="0"/>
              </a:spcAft>
              <a:buClr>
                <a:srgbClr val="5B5C5E"/>
              </a:buClr>
              <a:buSzPct val="90000"/>
              <a:buFont typeface="Arial"/>
              <a:buChar char="•"/>
              <a:defRPr sz="2000" b="0" i="0" u="none" strike="noStrike" cap="none">
                <a:solidFill>
                  <a:schemeClr val="dk1"/>
                </a:solidFill>
                <a:latin typeface="Arial"/>
                <a:ea typeface="Arial"/>
                <a:cs typeface="Arial"/>
                <a:sym typeface="Arial"/>
              </a:defRPr>
            </a:lvl2pPr>
            <a:lvl3pPr marL="914400" marR="0" lvl="2" indent="-138430" algn="l" rtl="0">
              <a:spcBef>
                <a:spcPts val="45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3pPr>
            <a:lvl4pPr marL="1260475" marR="0" lvl="3" indent="-140335"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4pPr>
            <a:lvl5pPr marL="1544638" marR="0" lvl="4"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5pPr>
            <a:lvl6pPr marL="2001838" marR="0" lvl="5"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6pPr>
            <a:lvl7pPr marL="2459038" marR="0" lvl="6"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7pPr>
            <a:lvl8pPr marL="2916238" marR="0" lvl="7"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8pPr>
            <a:lvl9pPr marL="3373438" marR="0" lvl="8" indent="-81597"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6193368" y="1935486"/>
            <a:ext cx="5389032" cy="639762"/>
          </a:xfrm>
          <a:prstGeom prst="rect">
            <a:avLst/>
          </a:prstGeom>
          <a:noFill/>
          <a:ln>
            <a:noFill/>
          </a:ln>
        </p:spPr>
        <p:txBody>
          <a:bodyPr lIns="91425" tIns="91425" rIns="91425" bIns="91425" anchor="b" anchorCtr="0"/>
          <a:lstStyle>
            <a:lvl1pPr marL="0" marR="0" lvl="0" indent="0" algn="l" rtl="0">
              <a:spcBef>
                <a:spcPts val="840"/>
              </a:spcBef>
              <a:spcAft>
                <a:spcPts val="0"/>
              </a:spcAft>
              <a:buClr>
                <a:schemeClr val="accent1"/>
              </a:buClr>
              <a:buFont typeface="Merriweather Sans"/>
              <a:buNone/>
              <a:defRPr sz="2400" b="1" i="0" u="none" strike="noStrike" cap="none">
                <a:solidFill>
                  <a:schemeClr val="dk1"/>
                </a:solidFill>
                <a:latin typeface="Arial"/>
                <a:ea typeface="Arial"/>
                <a:cs typeface="Arial"/>
                <a:sym typeface="Arial"/>
              </a:defRPr>
            </a:lvl1pPr>
            <a:lvl2pPr marL="457200" marR="0" lvl="1" indent="0" algn="l" rtl="0">
              <a:spcBef>
                <a:spcPts val="500"/>
              </a:spcBef>
              <a:spcAft>
                <a:spcPts val="0"/>
              </a:spcAft>
              <a:buClr>
                <a:srgbClr val="5B5C5E"/>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450"/>
              </a:spcBef>
              <a:spcAft>
                <a:spcPts val="0"/>
              </a:spcAft>
              <a:buClr>
                <a:srgbClr val="C1C2C4"/>
              </a:buClr>
              <a:buFont typeface="Noto Sans Symbols"/>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rgbClr val="C1C2C4"/>
              </a:buClr>
              <a:buFont typeface="Noto Sans Symbols"/>
              <a:buNone/>
              <a:defRPr sz="1600" b="1"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body" idx="4"/>
          </p:nvPr>
        </p:nvSpPr>
        <p:spPr>
          <a:xfrm>
            <a:off x="6193368" y="2575249"/>
            <a:ext cx="5389032" cy="3692556"/>
          </a:xfrm>
          <a:prstGeom prst="rect">
            <a:avLst/>
          </a:prstGeom>
          <a:noFill/>
          <a:ln>
            <a:noFill/>
          </a:ln>
        </p:spPr>
        <p:txBody>
          <a:bodyPr lIns="91425" tIns="91425" rIns="91425" bIns="91425" anchor="t" anchorCtr="0"/>
          <a:lstStyle>
            <a:lvl1pPr marL="231775" marR="0" lvl="0" indent="-94615" algn="l" rtl="0">
              <a:spcBef>
                <a:spcPts val="840"/>
              </a:spcBef>
              <a:spcAft>
                <a:spcPts val="0"/>
              </a:spcAft>
              <a:buClr>
                <a:schemeClr val="accent1"/>
              </a:buClr>
              <a:buSzPct val="90000"/>
              <a:buFont typeface="Merriweather Sans"/>
              <a:buChar char="▸"/>
              <a:defRPr sz="2400" b="1" i="0" u="none" strike="noStrike" cap="none">
                <a:solidFill>
                  <a:schemeClr val="dk1"/>
                </a:solidFill>
                <a:latin typeface="Arial"/>
                <a:ea typeface="Arial"/>
                <a:cs typeface="Arial"/>
                <a:sym typeface="Arial"/>
              </a:defRPr>
            </a:lvl1pPr>
            <a:lvl2pPr marL="568325" marR="0" lvl="1" indent="-111125" algn="l" rtl="0">
              <a:spcBef>
                <a:spcPts val="500"/>
              </a:spcBef>
              <a:spcAft>
                <a:spcPts val="0"/>
              </a:spcAft>
              <a:buClr>
                <a:srgbClr val="5B5C5E"/>
              </a:buClr>
              <a:buSzPct val="90000"/>
              <a:buFont typeface="Arial"/>
              <a:buChar char="•"/>
              <a:defRPr sz="2000" b="0" i="0" u="none" strike="noStrike" cap="none">
                <a:solidFill>
                  <a:schemeClr val="dk1"/>
                </a:solidFill>
                <a:latin typeface="Arial"/>
                <a:ea typeface="Arial"/>
                <a:cs typeface="Arial"/>
                <a:sym typeface="Arial"/>
              </a:defRPr>
            </a:lvl2pPr>
            <a:lvl3pPr marL="914400" marR="0" lvl="2" indent="-138430" algn="l" rtl="0">
              <a:spcBef>
                <a:spcPts val="450"/>
              </a:spcBef>
              <a:spcAft>
                <a:spcPts val="0"/>
              </a:spcAft>
              <a:buClr>
                <a:srgbClr val="C1C2C4"/>
              </a:buClr>
              <a:buSzPct val="90000"/>
              <a:buFont typeface="Noto Sans Symbols"/>
              <a:buChar char="▪"/>
              <a:defRPr sz="1800" b="0" i="0" u="none" strike="noStrike" cap="none">
                <a:solidFill>
                  <a:schemeClr val="dk1"/>
                </a:solidFill>
                <a:latin typeface="Arial"/>
                <a:ea typeface="Arial"/>
                <a:cs typeface="Arial"/>
                <a:sym typeface="Arial"/>
              </a:defRPr>
            </a:lvl3pPr>
            <a:lvl4pPr marL="1260475" marR="0" lvl="3" indent="-140335"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4pPr>
            <a:lvl5pPr marL="1544638" marR="0" lvl="4"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5pPr>
            <a:lvl6pPr marL="2001838" marR="0" lvl="5"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6pPr>
            <a:lvl7pPr marL="2459038" marR="0" lvl="6"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7pPr>
            <a:lvl8pPr marL="2916238" marR="0" lvl="7" indent="-81598"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8pPr>
            <a:lvl9pPr marL="3373438" marR="0" lvl="8" indent="-81597" algn="l" rtl="0">
              <a:spcBef>
                <a:spcPts val="32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609600" y="139407"/>
            <a:ext cx="10972800" cy="90707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48" name="Shape 48"/>
          <p:cNvSpPr>
            <a:spLocks noGrp="1"/>
          </p:cNvSpPr>
          <p:nvPr>
            <p:ph type="pic" idx="2"/>
          </p:nvPr>
        </p:nvSpPr>
        <p:spPr>
          <a:xfrm>
            <a:off x="2389718" y="1946609"/>
            <a:ext cx="7315199" cy="2780965"/>
          </a:xfrm>
          <a:prstGeom prst="rect">
            <a:avLst/>
          </a:prstGeom>
          <a:noFill/>
          <a:ln>
            <a:noFill/>
          </a:ln>
        </p:spPr>
        <p:txBody>
          <a:bodyPr lIns="91425" tIns="91425" rIns="91425" bIns="91425" anchor="t" anchorCtr="0"/>
          <a:lstStyle>
            <a:lvl1pPr marL="0" marR="0" lvl="0" indent="0" algn="l" rtl="0">
              <a:spcBef>
                <a:spcPts val="1120"/>
              </a:spcBef>
              <a:spcAft>
                <a:spcPts val="0"/>
              </a:spcAft>
              <a:buClr>
                <a:schemeClr val="accent1"/>
              </a:buClr>
              <a:buFont typeface="Merriweather Sans"/>
              <a:buNone/>
              <a:defRPr sz="3200" b="1" i="0" u="none" strike="noStrike" cap="none">
                <a:solidFill>
                  <a:schemeClr val="dk1"/>
                </a:solidFill>
                <a:latin typeface="Arial"/>
                <a:ea typeface="Arial"/>
                <a:cs typeface="Arial"/>
                <a:sym typeface="Arial"/>
              </a:defRPr>
            </a:lvl1pPr>
            <a:lvl2pPr marL="457200" marR="0" lvl="1" indent="0" algn="l" rtl="0">
              <a:spcBef>
                <a:spcPts val="700"/>
              </a:spcBef>
              <a:spcAft>
                <a:spcPts val="0"/>
              </a:spcAft>
              <a:buClr>
                <a:srgbClr val="5B5C5E"/>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600"/>
              </a:spcBef>
              <a:spcAft>
                <a:spcPts val="0"/>
              </a:spcAft>
              <a:buClr>
                <a:srgbClr val="C1C2C4"/>
              </a:buClr>
              <a:buFont typeface="Noto Sans Symbols"/>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rgbClr val="C1C2C4"/>
              </a:buClr>
              <a:buFont typeface="Noto Sans Symbols"/>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rgbClr val="C1C2C4"/>
              </a:buClr>
              <a:buFont typeface="Noto Sans Symbols"/>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rgbClr val="C1C2C4"/>
              </a:buClr>
              <a:buFont typeface="Noto Sans Symbols"/>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rgbClr val="C1C2C4"/>
              </a:buClr>
              <a:buFont typeface="Noto Sans Symbols"/>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rgbClr val="C1C2C4"/>
              </a:buClr>
              <a:buFont typeface="Noto Sans Symbols"/>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rgbClr val="C1C2C4"/>
              </a:buClr>
              <a:buFont typeface="Noto Sans Symbols"/>
              <a:buNone/>
              <a:defRPr sz="2000" b="0" i="0" u="none" strike="noStrike" cap="none">
                <a:solidFill>
                  <a:schemeClr val="dk1"/>
                </a:solidFill>
                <a:latin typeface="Arial"/>
                <a:ea typeface="Arial"/>
                <a:cs typeface="Arial"/>
                <a:sym typeface="Arial"/>
              </a:defRPr>
            </a:lvl9pPr>
          </a:lstStyle>
          <a:p>
            <a:endParaRPr dirty="0"/>
          </a:p>
        </p:txBody>
      </p:sp>
      <p:sp>
        <p:nvSpPr>
          <p:cNvPr id="49" name="Shape 49"/>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marR="0" lvl="0" indent="0" algn="l" rtl="0">
              <a:spcBef>
                <a:spcPts val="490"/>
              </a:spcBef>
              <a:spcAft>
                <a:spcPts val="0"/>
              </a:spcAft>
              <a:buClr>
                <a:schemeClr val="accent1"/>
              </a:buClr>
              <a:buFont typeface="Merriweather Sans"/>
              <a:buNone/>
              <a:defRPr sz="1400" b="1" i="0" u="none" strike="noStrike" cap="none">
                <a:solidFill>
                  <a:schemeClr val="dk1"/>
                </a:solidFill>
                <a:latin typeface="Arial"/>
                <a:ea typeface="Arial"/>
                <a:cs typeface="Arial"/>
                <a:sym typeface="Arial"/>
              </a:defRPr>
            </a:lvl1pPr>
            <a:lvl2pPr marL="457200" marR="0" lvl="1" indent="0" algn="l" rtl="0">
              <a:spcBef>
                <a:spcPts val="300"/>
              </a:spcBef>
              <a:spcAft>
                <a:spcPts val="0"/>
              </a:spcAft>
              <a:buClr>
                <a:srgbClr val="5B5C5E"/>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50"/>
              </a:spcBef>
              <a:spcAft>
                <a:spcPts val="0"/>
              </a:spcAft>
              <a:buClr>
                <a:srgbClr val="C1C2C4"/>
              </a:buClr>
              <a:buFont typeface="Noto Sans Symbols"/>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rgbClr val="C1C2C4"/>
              </a:buClr>
              <a:buFont typeface="Noto Sans Symbols"/>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rgbClr val="C1C2C4"/>
              </a:buClr>
              <a:buFont typeface="Noto Sans Symbols"/>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rgbClr val="C1C2C4"/>
              </a:buClr>
              <a:buFont typeface="Noto Sans Symbols"/>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rgbClr val="C1C2C4"/>
              </a:buClr>
              <a:buFont typeface="Noto Sans Symbols"/>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rgbClr val="C1C2C4"/>
              </a:buClr>
              <a:buFont typeface="Noto Sans Symbols"/>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rgbClr val="C1C2C4"/>
              </a:buClr>
              <a:buFont typeface="Noto Sans Symbols"/>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14">
            <a:alphaModFix/>
          </a:blip>
          <a:srcRect t="69" b="81288"/>
          <a:stretch/>
        </p:blipFill>
        <p:spPr>
          <a:xfrm>
            <a:off x="0" y="1"/>
            <a:ext cx="12192000" cy="1280159"/>
          </a:xfrm>
          <a:prstGeom prst="rect">
            <a:avLst/>
          </a:prstGeom>
          <a:noFill/>
          <a:ln>
            <a:noFill/>
          </a:ln>
        </p:spPr>
      </p:pic>
      <p:sp>
        <p:nvSpPr>
          <p:cNvPr id="11" name="Shape 11"/>
          <p:cNvSpPr txBox="1"/>
          <p:nvPr/>
        </p:nvSpPr>
        <p:spPr>
          <a:xfrm>
            <a:off x="609600" y="6282924"/>
            <a:ext cx="10972800" cy="153887"/>
          </a:xfrm>
          <a:prstGeom prst="rect">
            <a:avLst/>
          </a:prstGeom>
          <a:noFill/>
          <a:ln>
            <a:noFill/>
          </a:ln>
        </p:spPr>
        <p:txBody>
          <a:bodyPr lIns="0" tIns="0" rIns="0" bIns="0" anchor="t" anchorCtr="0">
            <a:noAutofit/>
          </a:bodyPr>
          <a:lstStyle/>
          <a:p>
            <a:pPr marL="0" marR="0" lvl="0" indent="0" algn="ctr" rtl="0">
              <a:spcBef>
                <a:spcPts val="0"/>
              </a:spcBef>
              <a:spcAft>
                <a:spcPts val="0"/>
              </a:spcAft>
              <a:buSzPct val="25000"/>
              <a:buNone/>
            </a:pPr>
            <a:fld id="{00000000-1234-1234-1234-123412341234}" type="slidenum">
              <a:rPr lang="en-US" sz="1000" b="0" i="0" u="none" strike="noStrike" cap="none">
                <a:solidFill>
                  <a:srgbClr val="5B5C5E"/>
                </a:solidFill>
                <a:latin typeface="Arial Narrow"/>
                <a:ea typeface="Arial Narrow"/>
                <a:cs typeface="Arial Narrow"/>
                <a:sym typeface="Arial Narrow"/>
              </a:rPr>
              <a:pPr marL="0" marR="0" lvl="0" indent="0" algn="ctr" rtl="0">
                <a:spcBef>
                  <a:spcPts val="0"/>
                </a:spcBef>
                <a:spcAft>
                  <a:spcPts val="0"/>
                </a:spcAft>
                <a:buSzPct val="25000"/>
                <a:buNone/>
              </a:pPr>
              <a:t>‹#›</a:t>
            </a:fld>
            <a:endParaRPr lang="en-US" sz="1000" b="0" i="0" u="none" strike="noStrike" cap="none" dirty="0">
              <a:solidFill>
                <a:srgbClr val="5B5C5E"/>
              </a:solidFill>
              <a:latin typeface="Arial Narrow"/>
              <a:ea typeface="Arial Narrow"/>
              <a:cs typeface="Arial Narrow"/>
              <a:sym typeface="Arial Narrow"/>
            </a:endParaRPr>
          </a:p>
        </p:txBody>
      </p:sp>
      <p:sp>
        <p:nvSpPr>
          <p:cNvPr id="12" name="Shape 12"/>
          <p:cNvSpPr txBox="1">
            <a:spLocks noGrp="1"/>
          </p:cNvSpPr>
          <p:nvPr>
            <p:ph type="title"/>
          </p:nvPr>
        </p:nvSpPr>
        <p:spPr>
          <a:xfrm>
            <a:off x="609600" y="139407"/>
            <a:ext cx="10972800" cy="907079"/>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0"/>
              </a:spcAft>
              <a:buNone/>
              <a:defRPr sz="2400" b="0" i="0" u="none" strike="noStrike" cap="none">
                <a:solidFill>
                  <a:schemeClr val="lt1"/>
                </a:solidFill>
                <a:latin typeface="Arial"/>
                <a:ea typeface="Arial"/>
                <a:cs typeface="Arial"/>
                <a:sym typeface="Arial"/>
              </a:defRPr>
            </a:lvl1pPr>
            <a:lvl2pPr marL="0" marR="0" lvl="1"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lnSpc>
                <a:spcPct val="80000"/>
              </a:lnSpc>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3" name="Shape 13"/>
          <p:cNvSpPr txBox="1">
            <a:spLocks noGrp="1"/>
          </p:cNvSpPr>
          <p:nvPr>
            <p:ph type="body" idx="1"/>
          </p:nvPr>
        </p:nvSpPr>
        <p:spPr>
          <a:xfrm>
            <a:off x="609600" y="1485515"/>
            <a:ext cx="10972800" cy="4441153"/>
          </a:xfrm>
          <a:prstGeom prst="rect">
            <a:avLst/>
          </a:prstGeom>
          <a:noFill/>
          <a:ln>
            <a:noFill/>
          </a:ln>
        </p:spPr>
        <p:txBody>
          <a:bodyPr lIns="91425" tIns="91425" rIns="91425" bIns="91425" anchor="t" anchorCtr="0"/>
          <a:lstStyle>
            <a:lvl1pPr marL="231775" marR="0" lvl="0" indent="-117475" algn="l" rtl="0">
              <a:spcBef>
                <a:spcPts val="700"/>
              </a:spcBef>
              <a:spcAft>
                <a:spcPts val="0"/>
              </a:spcAft>
              <a:buClr>
                <a:schemeClr val="accent1"/>
              </a:buClr>
              <a:buSzPct val="90000"/>
              <a:buFont typeface="Merriweather Sans"/>
              <a:buChar char="▸"/>
              <a:defRPr sz="2000" b="1" i="0" u="none" strike="noStrike" cap="none">
                <a:solidFill>
                  <a:schemeClr val="dk1"/>
                </a:solidFill>
                <a:latin typeface="Arial"/>
                <a:ea typeface="Arial"/>
                <a:cs typeface="Arial"/>
                <a:sym typeface="Arial"/>
              </a:defRPr>
            </a:lvl1pPr>
            <a:lvl2pPr marL="568325" marR="0" lvl="1" indent="-122555" algn="l" rtl="0">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endParaRPr dirty="0"/>
          </a:p>
        </p:txBody>
      </p:sp>
      <p:grpSp>
        <p:nvGrpSpPr>
          <p:cNvPr id="2" name="Group 1"/>
          <p:cNvGrpSpPr/>
          <p:nvPr userDrawn="1"/>
        </p:nvGrpSpPr>
        <p:grpSpPr>
          <a:xfrm>
            <a:off x="609600" y="6043596"/>
            <a:ext cx="3724283" cy="632541"/>
            <a:chOff x="7547687" y="6039290"/>
            <a:chExt cx="3724283" cy="632541"/>
          </a:xfrm>
        </p:grpSpPr>
        <p:pic>
          <p:nvPicPr>
            <p:cNvPr id="14" name="Shape 14"/>
            <p:cNvPicPr preferRelativeResize="0"/>
            <p:nvPr/>
          </p:nvPicPr>
          <p:blipFill rotWithShape="1">
            <a:blip r:embed="rId15">
              <a:alphaModFix/>
            </a:blip>
            <a:stretch/>
          </p:blipFill>
          <p:spPr>
            <a:xfrm>
              <a:off x="7547687" y="6039290"/>
              <a:ext cx="1743075" cy="628650"/>
            </a:xfrm>
            <a:prstGeom prst="rect">
              <a:avLst/>
            </a:prstGeom>
            <a:noFill/>
            <a:ln>
              <a:noFill/>
            </a:ln>
          </p:spPr>
        </p:pic>
        <p:pic>
          <p:nvPicPr>
            <p:cNvPr id="15" name="Shape 15"/>
            <p:cNvPicPr preferRelativeResize="0"/>
            <p:nvPr/>
          </p:nvPicPr>
          <p:blipFill rotWithShape="1">
            <a:blip r:embed="rId16">
              <a:alphaModFix/>
            </a:blip>
            <a:srcRect b="17876"/>
            <a:stretch/>
          </p:blipFill>
          <p:spPr>
            <a:xfrm>
              <a:off x="10649552" y="6119492"/>
              <a:ext cx="622418" cy="493324"/>
            </a:xfrm>
            <a:prstGeom prst="rect">
              <a:avLst/>
            </a:prstGeom>
            <a:noFill/>
            <a:ln>
              <a:noFill/>
            </a:ln>
          </p:spPr>
        </p:pic>
        <p:pic>
          <p:nvPicPr>
            <p:cNvPr id="16" name="Shape 16"/>
            <p:cNvPicPr preferRelativeResize="0"/>
            <p:nvPr/>
          </p:nvPicPr>
          <p:blipFill rotWithShape="1">
            <a:blip r:embed="rId17">
              <a:alphaModFix/>
            </a:blip>
            <a:stretch/>
          </p:blipFill>
          <p:spPr>
            <a:xfrm>
              <a:off x="9572553" y="6060477"/>
              <a:ext cx="611354" cy="611354"/>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3.png"/><Relationship Id="rId3" Type="http://schemas.openxmlformats.org/officeDocument/2006/relationships/notesSlide" Target="../notesSlides/notesSlide18.xml"/><Relationship Id="rId7"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fema.gov/" TargetMode="External"/><Relationship Id="rId11" Type="http://schemas.openxmlformats.org/officeDocument/2006/relationships/image" Target="../media/image20.emf"/><Relationship Id="rId5" Type="http://schemas.openxmlformats.org/officeDocument/2006/relationships/hyperlink" Target="https://www.floodsmart.gov/floodsmart/" TargetMode="External"/><Relationship Id="rId10" Type="http://schemas.openxmlformats.org/officeDocument/2006/relationships/oleObject" Target="../embeddings/oleObject2.bin"/><Relationship Id="rId4" Type="http://schemas.openxmlformats.org/officeDocument/2006/relationships/hyperlink" Target="https://slco.org/flood-control/neffs-creek-floodplain/" TargetMode="External"/><Relationship Id="rId9"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lco.org/flood-control/neffs-creek-floodplai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prstGeom prst="rect">
            <a:avLst/>
          </a:prstGeom>
          <a:noFill/>
          <a:ln>
            <a:noFill/>
          </a:ln>
        </p:spPr>
        <p:txBody>
          <a:bodyPr lIns="91425" tIns="45700" rIns="91425" bIns="228600" anchor="ctr" anchorCtr="0">
            <a:noAutofit/>
          </a:bodyPr>
          <a:lstStyle/>
          <a:p>
            <a:pPr>
              <a:buSzPct val="25000"/>
            </a:pPr>
            <a:r>
              <a:rPr lang="en-US" dirty="0"/>
              <a:t>Neff’s Creek </a:t>
            </a:r>
            <a:r>
              <a:rPr lang="en-US" dirty="0" smtClean="0"/>
              <a:t>Flood Mapping Study</a:t>
            </a:r>
            <a:endParaRPr lang="en-US" dirty="0"/>
          </a:p>
        </p:txBody>
      </p:sp>
      <p:sp>
        <p:nvSpPr>
          <p:cNvPr id="64" name="Shape 64"/>
          <p:cNvSpPr txBox="1">
            <a:spLocks noGrp="1"/>
          </p:cNvSpPr>
          <p:nvPr>
            <p:ph type="subTitle" idx="1"/>
          </p:nvPr>
        </p:nvSpPr>
        <p:spPr>
          <a:prstGeom prst="rect">
            <a:avLst/>
          </a:prstGeom>
          <a:noFill/>
          <a:ln>
            <a:noFill/>
          </a:ln>
        </p:spPr>
        <p:txBody>
          <a:bodyPr lIns="100575" tIns="182875" rIns="91425" bIns="45700" anchor="ctr" anchorCtr="0">
            <a:noAutofit/>
          </a:bodyPr>
          <a:lstStyle/>
          <a:p>
            <a:pPr>
              <a:buSzPct val="25000"/>
            </a:pPr>
            <a:r>
              <a:rPr lang="en-US" sz="2400" dirty="0"/>
              <a:t>An Introduction – </a:t>
            </a:r>
            <a:r>
              <a:rPr lang="en-US" sz="2400" dirty="0" smtClean="0"/>
              <a:t>May 2016, (Revised June 2019)</a:t>
            </a:r>
            <a:endParaRPr lang="en-US" sz="2400" dirty="0"/>
          </a:p>
        </p:txBody>
      </p:sp>
      <p:sp>
        <p:nvSpPr>
          <p:cNvPr id="2" name="Rectangle 1"/>
          <p:cNvSpPr/>
          <p:nvPr/>
        </p:nvSpPr>
        <p:spPr>
          <a:xfrm>
            <a:off x="5462649" y="5890160"/>
            <a:ext cx="1235034" cy="77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Shape 137"/>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smtClean="0"/>
              <a:t>Neff’s </a:t>
            </a:r>
            <a:r>
              <a:rPr lang="en-US" dirty="0"/>
              <a:t>Creek </a:t>
            </a:r>
            <a:r>
              <a:rPr lang="en-US" dirty="0" smtClean="0"/>
              <a:t>Flood Mapping Study</a:t>
            </a:r>
            <a:endParaRPr lang="en-US" dirty="0"/>
          </a:p>
        </p:txBody>
      </p:sp>
      <p:sp>
        <p:nvSpPr>
          <p:cNvPr id="136" name="Shape 136"/>
          <p:cNvSpPr txBox="1">
            <a:spLocks noGrp="1"/>
          </p:cNvSpPr>
          <p:nvPr>
            <p:ph type="body" idx="1"/>
          </p:nvPr>
        </p:nvSpPr>
        <p:spPr>
          <a:prstGeom prst="rect">
            <a:avLst/>
          </a:prstGeom>
          <a:noFill/>
          <a:ln>
            <a:noFill/>
          </a:ln>
        </p:spPr>
        <p:txBody>
          <a:bodyPr lIns="91425" tIns="45700" rIns="91425" bIns="45700" anchor="t" anchorCtr="0">
            <a:noAutofit/>
          </a:bodyPr>
          <a:lstStyle/>
          <a:p>
            <a:pPr indent="-231775">
              <a:spcBef>
                <a:spcPts val="0"/>
              </a:spcBef>
            </a:pPr>
            <a:r>
              <a:rPr lang="en-US" sz="2400" dirty="0"/>
              <a:t>FEMA-specific requirements for Alluvial Fan landforms</a:t>
            </a:r>
          </a:p>
          <a:p>
            <a:pPr indent="-231775">
              <a:spcBef>
                <a:spcPts val="0"/>
              </a:spcBef>
            </a:pPr>
            <a:endParaRPr lang="en-US" sz="2400" dirty="0"/>
          </a:p>
          <a:p>
            <a:pPr indent="-231775"/>
            <a:r>
              <a:rPr lang="en-US" sz="2400" dirty="0"/>
              <a:t>Neff’s Creek Study – Used the latest technology and methodology</a:t>
            </a:r>
          </a:p>
          <a:p>
            <a:pPr lvl="1" indent="-225425"/>
            <a:endParaRPr lang="en-US" sz="2000" dirty="0"/>
          </a:p>
          <a:p>
            <a:pPr lvl="1" indent="-225425"/>
            <a:r>
              <a:rPr lang="en-US" sz="2000" dirty="0"/>
              <a:t>Two-Dimensional Computer Modeling</a:t>
            </a:r>
          </a:p>
          <a:p>
            <a:pPr lvl="1" indent="-225425"/>
            <a:r>
              <a:rPr lang="en-US" sz="2000" dirty="0"/>
              <a:t>Recent Topography</a:t>
            </a:r>
          </a:p>
          <a:p>
            <a:pPr lvl="1" indent="-225425"/>
            <a:r>
              <a:rPr lang="en-US" sz="2000" dirty="0"/>
              <a:t>Previous Studies</a:t>
            </a:r>
          </a:p>
          <a:p>
            <a:pPr lvl="2" indent="-241300"/>
            <a:r>
              <a:rPr lang="en-US" sz="1800" dirty="0"/>
              <a:t>U.S. Geological Survey Mapping</a:t>
            </a:r>
          </a:p>
          <a:p>
            <a:pPr lvl="2" indent="-241300"/>
            <a:r>
              <a:rPr lang="en-US" sz="1800" dirty="0"/>
              <a:t>Salt Lake County Studie</a:t>
            </a:r>
            <a:r>
              <a:rPr lang="en-US" sz="1800" dirty="0">
                <a:solidFill>
                  <a:schemeClr val="tx1">
                    <a:lumMod val="95000"/>
                    <a:lumOff val="5000"/>
                  </a:schemeClr>
                </a:solidFill>
              </a:rPr>
              <a:t>s</a:t>
            </a:r>
          </a:p>
          <a:p>
            <a:pPr lvl="2" indent="-241300"/>
            <a:r>
              <a:rPr lang="en-US" sz="1800" dirty="0">
                <a:solidFill>
                  <a:schemeClr val="tx1">
                    <a:lumMod val="95000"/>
                    <a:lumOff val="5000"/>
                  </a:schemeClr>
                </a:solidFill>
              </a:rPr>
              <a:t>Utah State Study - 1974</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Neff’s Creek Flood Mapping Study</a:t>
            </a:r>
          </a:p>
        </p:txBody>
      </p:sp>
      <p:sp>
        <p:nvSpPr>
          <p:cNvPr id="144" name="Shape 144"/>
          <p:cNvSpPr txBox="1">
            <a:spLocks noGrp="1"/>
          </p:cNvSpPr>
          <p:nvPr>
            <p:ph type="body" idx="1"/>
          </p:nvPr>
        </p:nvSpPr>
        <p:spPr>
          <a:xfrm>
            <a:off x="609600" y="1485515"/>
            <a:ext cx="3302833" cy="4441153"/>
          </a:xfrm>
          <a:prstGeom prst="rect">
            <a:avLst/>
          </a:prstGeom>
          <a:noFill/>
          <a:ln>
            <a:noFill/>
          </a:ln>
        </p:spPr>
        <p:txBody>
          <a:bodyPr lIns="91425" tIns="45700" rIns="91425" bIns="45700" anchor="t" anchorCtr="0">
            <a:noAutofit/>
          </a:bodyPr>
          <a:lstStyle/>
          <a:p>
            <a:pPr marL="0" indent="0">
              <a:spcBef>
                <a:spcPts val="0"/>
              </a:spcBef>
              <a:buNone/>
            </a:pPr>
            <a:r>
              <a:rPr lang="en-US" sz="2800" b="0" dirty="0" smtClean="0"/>
              <a:t>Study results reflect the flood hazard potential for the Neff’s Creek watershed</a:t>
            </a:r>
          </a:p>
          <a:p>
            <a:pPr marL="0" indent="0">
              <a:spcBef>
                <a:spcPts val="0"/>
              </a:spcBef>
              <a:buNone/>
            </a:pPr>
            <a:endParaRPr lang="en-US" sz="2800" b="0" dirty="0"/>
          </a:p>
          <a:p>
            <a:pPr marL="0" indent="0">
              <a:spcBef>
                <a:spcPts val="0"/>
              </a:spcBef>
              <a:buNone/>
            </a:pPr>
            <a:r>
              <a:rPr lang="en-US" sz="2800" b="0" dirty="0" smtClean="0"/>
              <a:t>Base Flood Risk</a:t>
            </a:r>
          </a:p>
        </p:txBody>
      </p:sp>
      <p:pic>
        <p:nvPicPr>
          <p:cNvPr id="6" name="Picture 5"/>
          <p:cNvPicPr>
            <a:picLocks noChangeAspect="1"/>
          </p:cNvPicPr>
          <p:nvPr/>
        </p:nvPicPr>
        <p:blipFill rotWithShape="1">
          <a:blip r:embed="rId3"/>
          <a:srcRect l="1387"/>
          <a:stretch/>
        </p:blipFill>
        <p:spPr>
          <a:xfrm>
            <a:off x="4536141" y="1147480"/>
            <a:ext cx="7646900" cy="5724103"/>
          </a:xfrm>
          <a:prstGeom prst="rect">
            <a:avLst/>
          </a:prstGeom>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Neff’s Creek Flood Mapping Study</a:t>
            </a:r>
          </a:p>
        </p:txBody>
      </p:sp>
      <p:sp>
        <p:nvSpPr>
          <p:cNvPr id="7" name="Shape 144"/>
          <p:cNvSpPr txBox="1">
            <a:spLocks noGrp="1"/>
          </p:cNvSpPr>
          <p:nvPr>
            <p:ph type="body" idx="1"/>
          </p:nvPr>
        </p:nvSpPr>
        <p:spPr>
          <a:xfrm>
            <a:off x="609600" y="1485515"/>
            <a:ext cx="3197902" cy="4441153"/>
          </a:xfrm>
          <a:prstGeom prst="rect">
            <a:avLst/>
          </a:prstGeom>
          <a:noFill/>
          <a:ln>
            <a:noFill/>
          </a:ln>
        </p:spPr>
        <p:txBody>
          <a:bodyPr lIns="91425" tIns="45700" rIns="91425" bIns="45700" anchor="t" anchorCtr="0">
            <a:noAutofit/>
          </a:bodyPr>
          <a:lstStyle/>
          <a:p>
            <a:pPr marL="0" indent="0">
              <a:spcBef>
                <a:spcPts val="0"/>
              </a:spcBef>
              <a:buNone/>
            </a:pPr>
            <a:r>
              <a:rPr lang="en-US" sz="2800" b="0" dirty="0"/>
              <a:t>Proposed revised FEMA floodplains</a:t>
            </a:r>
          </a:p>
        </p:txBody>
      </p:sp>
      <p:pic>
        <p:nvPicPr>
          <p:cNvPr id="2" name="Picture 1"/>
          <p:cNvPicPr>
            <a:picLocks noChangeAspect="1"/>
          </p:cNvPicPr>
          <p:nvPr/>
        </p:nvPicPr>
        <p:blipFill>
          <a:blip r:embed="rId3"/>
          <a:stretch>
            <a:fillRect/>
          </a:stretch>
        </p:blipFill>
        <p:spPr>
          <a:xfrm>
            <a:off x="4509247" y="1156371"/>
            <a:ext cx="7682753" cy="5701629"/>
          </a:xfrm>
          <a:prstGeom prst="rect">
            <a:avLst/>
          </a:prstGeom>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Shape 161"/>
          <p:cNvSpPr txBox="1">
            <a:spLocks noGrp="1"/>
          </p:cNvSpPr>
          <p:nvPr>
            <p:ph type="title"/>
          </p:nvPr>
        </p:nvSpPr>
        <p:spPr>
          <a:prstGeom prst="rect">
            <a:avLst/>
          </a:prstGeom>
          <a:noFill/>
          <a:ln>
            <a:noFill/>
          </a:ln>
        </p:spPr>
        <p:txBody>
          <a:bodyPr lIns="91425" tIns="45700" rIns="91425" bIns="45700" anchor="b" anchorCtr="0">
            <a:noAutofit/>
          </a:bodyPr>
          <a:lstStyle/>
          <a:p>
            <a:r>
              <a:rPr lang="en-US" dirty="0"/>
              <a:t>Proposed Revised FEMA Floodplains</a:t>
            </a:r>
          </a:p>
        </p:txBody>
      </p:sp>
      <p:graphicFrame>
        <p:nvGraphicFramePr>
          <p:cNvPr id="163" name="Shape 163"/>
          <p:cNvGraphicFramePr/>
          <p:nvPr>
            <p:extLst>
              <p:ext uri="{D42A27DB-BD31-4B8C-83A1-F6EECF244321}">
                <p14:modId xmlns:p14="http://schemas.microsoft.com/office/powerpoint/2010/main" val="961809157"/>
              </p:ext>
            </p:extLst>
          </p:nvPr>
        </p:nvGraphicFramePr>
        <p:xfrm>
          <a:off x="6550701" y="1318950"/>
          <a:ext cx="5306519" cy="5378221"/>
        </p:xfrm>
        <a:graphic>
          <a:graphicData uri="http://schemas.openxmlformats.org/drawingml/2006/table">
            <a:tbl>
              <a:tblPr>
                <a:noFill/>
                <a:tableStyleId>{23EBAEAA-4B70-46E9-99EE-13425D578E0D}</a:tableStyleId>
              </a:tblPr>
              <a:tblGrid>
                <a:gridCol w="1350464"/>
                <a:gridCol w="3956055"/>
              </a:tblGrid>
              <a:tr h="733394">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FEMA-Based</a:t>
                      </a:r>
                    </a:p>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Flood Hazard</a:t>
                      </a:r>
                    </a:p>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Designation</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Description</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88929">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Zone X (shaded)</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99"/>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100-year flow depth between 0.5’ and 1.0’.</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466788">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bg1"/>
                          </a:solidFill>
                          <a:latin typeface="Calibri"/>
                          <a:ea typeface="Calibri"/>
                          <a:cs typeface="Calibri"/>
                          <a:sym typeface="Calibri"/>
                        </a:rPr>
                        <a:t>Zone A</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90B0B"/>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Ultrahazardous zone near the alluvial fan topographic apex.  Area subject to the highest degree of flowpath uncertainty.  In other areas where the average flow depths are greater than 3 feet.  Approximate 100-year floodplain.</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733394">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bg1"/>
                          </a:solidFill>
                          <a:latin typeface="Calibri"/>
                          <a:ea typeface="Calibri"/>
                          <a:cs typeface="Calibri"/>
                          <a:sym typeface="Calibri"/>
                        </a:rPr>
                        <a:t>Zone AO2,1</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6">
                        <a:lumMod val="75000"/>
                        <a:lumOff val="25000"/>
                      </a:schemeClr>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100-year flow depth between 1.5 foot and 2.5 feet.  Average flow velocities of 1 foot/second.  </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88929">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Zone AO2,2</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C000"/>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100-year flow depth between 1.5 feet and 2.5 feet. Average flow velocities of 2 feet/second.  </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88929">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Zone AO2,3</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9B9B"/>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100-year flow depth between 1.5 feet and 2.5 feet. Average flow velocities of 3 feet/second.  </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88929">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dk1"/>
                          </a:solidFill>
                          <a:latin typeface="Calibri"/>
                          <a:ea typeface="Calibri"/>
                          <a:cs typeface="Calibri"/>
                          <a:sym typeface="Calibri"/>
                        </a:rPr>
                        <a:t>Zone AO3,3</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100-year flow depth between 2.5 feet and 3.0 feet. Average flow velocities of 3 feet/second.  </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88929">
                <a:tc>
                  <a:txBody>
                    <a:bodyPr/>
                    <a:lstStyle/>
                    <a:p>
                      <a:pPr marL="0" marR="0" lvl="0" indent="0" algn="ctr" rtl="0">
                        <a:lnSpc>
                          <a:spcPct val="100000"/>
                        </a:lnSpc>
                        <a:spcBef>
                          <a:spcPts val="0"/>
                        </a:spcBef>
                        <a:spcAft>
                          <a:spcPts val="0"/>
                        </a:spcAft>
                        <a:buSzPct val="25000"/>
                        <a:buNone/>
                      </a:pPr>
                      <a:r>
                        <a:rPr lang="en-US" sz="1500" b="1" u="none" strike="noStrike" cap="none" dirty="0">
                          <a:solidFill>
                            <a:schemeClr val="bg1"/>
                          </a:solidFill>
                          <a:latin typeface="Calibri"/>
                          <a:ea typeface="Calibri"/>
                          <a:cs typeface="Calibri"/>
                          <a:sym typeface="Calibri"/>
                        </a:rPr>
                        <a:t>Zone AO3,4</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7030A0"/>
                    </a:solidFill>
                  </a:tcPr>
                </a:tc>
                <a:tc>
                  <a:txBody>
                    <a:bodyPr/>
                    <a:lstStyle/>
                    <a:p>
                      <a:pPr marL="0" marR="0" lvl="0" indent="0" algn="l" rtl="0">
                        <a:lnSpc>
                          <a:spcPct val="100000"/>
                        </a:lnSpc>
                        <a:spcBef>
                          <a:spcPts val="0"/>
                        </a:spcBef>
                        <a:spcAft>
                          <a:spcPts val="0"/>
                        </a:spcAft>
                        <a:buSzPct val="25000"/>
                        <a:buNone/>
                      </a:pPr>
                      <a:r>
                        <a:rPr lang="en-US" sz="1500" u="none" strike="noStrike" cap="none" dirty="0">
                          <a:solidFill>
                            <a:schemeClr val="dk1"/>
                          </a:solidFill>
                          <a:latin typeface="Calibri"/>
                          <a:ea typeface="Calibri"/>
                          <a:cs typeface="Calibri"/>
                          <a:sym typeface="Calibri"/>
                        </a:rPr>
                        <a:t>100-year flow depth between 2.5 feet and 3.0 feet. Average flow velocities of 4 feet/second.  </a:t>
                      </a:r>
                    </a:p>
                  </a:txBody>
                  <a:tcPr marL="66875" marR="668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3"/>
          <a:stretch>
            <a:fillRect/>
          </a:stretch>
        </p:blipFill>
        <p:spPr>
          <a:xfrm>
            <a:off x="149902" y="1334006"/>
            <a:ext cx="6214788" cy="4614574"/>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What’s Next?</a:t>
            </a:r>
            <a:endParaRPr lang="en-US" dirty="0"/>
          </a:p>
        </p:txBody>
      </p:sp>
      <p:sp>
        <p:nvSpPr>
          <p:cNvPr id="107" name="Shape 107"/>
          <p:cNvSpPr txBox="1">
            <a:spLocks noGrp="1"/>
          </p:cNvSpPr>
          <p:nvPr>
            <p:ph type="subTitle" idx="1"/>
          </p:nvPr>
        </p:nvSpPr>
        <p:spPr>
          <a:prstGeom prst="rect">
            <a:avLst/>
          </a:prstGeom>
          <a:noFill/>
          <a:ln>
            <a:noFill/>
          </a:ln>
        </p:spPr>
        <p:txBody>
          <a:bodyPr lIns="100575" tIns="182875" rIns="91425" bIns="45700" anchor="ctr" anchorCtr="0">
            <a:noAutofit/>
          </a:bodyPr>
          <a:lstStyle/>
          <a:p>
            <a:pPr>
              <a:buSzPct val="25000"/>
            </a:pPr>
            <a:endParaRPr sz="2800" dirty="0"/>
          </a:p>
          <a:p>
            <a:pPr>
              <a:buSzPct val="25000"/>
            </a:pPr>
            <a:endParaRPr sz="2800" dirty="0"/>
          </a:p>
        </p:txBody>
      </p:sp>
    </p:spTree>
    <p:extLst>
      <p:ext uri="{BB962C8B-B14F-4D97-AF65-F5344CB8AC3E}">
        <p14:creationId xmlns:p14="http://schemas.microsoft.com/office/powerpoint/2010/main" val="4165704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Questions Related to New Maps</a:t>
            </a:r>
            <a:endParaRPr lang="en-US" dirty="0"/>
          </a:p>
        </p:txBody>
      </p:sp>
      <p:sp>
        <p:nvSpPr>
          <p:cNvPr id="3" name="Text Placeholder 2"/>
          <p:cNvSpPr>
            <a:spLocks noGrp="1"/>
          </p:cNvSpPr>
          <p:nvPr>
            <p:ph type="body" idx="1"/>
          </p:nvPr>
        </p:nvSpPr>
        <p:spPr/>
        <p:txBody>
          <a:bodyPr/>
          <a:lstStyle/>
          <a:p>
            <a:r>
              <a:rPr lang="en-US" dirty="0" smtClean="0"/>
              <a:t>Flood Insurance</a:t>
            </a:r>
          </a:p>
          <a:p>
            <a:r>
              <a:rPr lang="en-US" dirty="0" smtClean="0"/>
              <a:t>Floodplain Development</a:t>
            </a:r>
          </a:p>
          <a:p>
            <a:r>
              <a:rPr lang="en-US" dirty="0" smtClean="0"/>
              <a:t>Timeline</a:t>
            </a:r>
          </a:p>
          <a:p>
            <a:r>
              <a:rPr lang="en-US" dirty="0" smtClean="0"/>
              <a:t>What can </a:t>
            </a:r>
            <a:r>
              <a:rPr lang="en-US" dirty="0"/>
              <a:t>property owners </a:t>
            </a:r>
            <a:r>
              <a:rPr lang="en-US" dirty="0" smtClean="0"/>
              <a:t>do to mitigate risk from flooding?</a:t>
            </a:r>
          </a:p>
          <a:p>
            <a:r>
              <a:rPr lang="en-US" dirty="0" smtClean="0">
                <a:solidFill>
                  <a:schemeClr val="tx1">
                    <a:lumMod val="95000"/>
                    <a:lumOff val="5000"/>
                  </a:schemeClr>
                </a:solidFill>
              </a:rPr>
              <a:t>What can the community do to reduce flood risk?</a:t>
            </a:r>
          </a:p>
          <a:p>
            <a:pPr marL="114300" indent="0">
              <a:buNone/>
            </a:pPr>
            <a:endParaRPr lang="en-US" sz="1100" dirty="0" smtClean="0"/>
          </a:p>
          <a:p>
            <a:r>
              <a:rPr lang="en-US" dirty="0"/>
              <a:t>Questions Specific </a:t>
            </a:r>
            <a:r>
              <a:rPr lang="en-US" dirty="0" smtClean="0"/>
              <a:t>to Millcreek</a:t>
            </a:r>
            <a:endParaRPr lang="en-US" dirty="0"/>
          </a:p>
          <a:p>
            <a:pPr lvl="1"/>
            <a:r>
              <a:rPr lang="en-US" dirty="0" smtClean="0"/>
              <a:t>Historical </a:t>
            </a:r>
            <a:r>
              <a:rPr lang="en-US" dirty="0" smtClean="0"/>
              <a:t>Structures</a:t>
            </a:r>
            <a:endParaRPr lang="en-US" dirty="0"/>
          </a:p>
          <a:p>
            <a:pPr marL="114300" indent="0">
              <a:buNone/>
            </a:pPr>
            <a:endParaRPr lang="en-US" sz="1100" dirty="0" smtClean="0"/>
          </a:p>
          <a:p>
            <a:pPr marL="114300" indent="0">
              <a:buNone/>
            </a:pPr>
            <a:endParaRPr lang="en-US" dirty="0"/>
          </a:p>
        </p:txBody>
      </p:sp>
    </p:spTree>
    <p:extLst>
      <p:ext uri="{BB962C8B-B14F-4D97-AF65-F5344CB8AC3E}">
        <p14:creationId xmlns:p14="http://schemas.microsoft.com/office/powerpoint/2010/main" val="929308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Neff’s Creek </a:t>
            </a:r>
            <a:r>
              <a:rPr lang="en-US" dirty="0" smtClean="0"/>
              <a:t>Flood Mapping Study </a:t>
            </a:r>
            <a:r>
              <a:rPr lang="en-US" dirty="0"/>
              <a:t>Timeline &amp; Next Steps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64035"/>
            <a:ext cx="8634761" cy="4790715"/>
          </a:xfrm>
          <a:prstGeom prst="rect">
            <a:avLst/>
          </a:prstGeom>
        </p:spPr>
      </p:pic>
      <p:sp>
        <p:nvSpPr>
          <p:cNvPr id="7" name="TextBox 6"/>
          <p:cNvSpPr txBox="1"/>
          <p:nvPr/>
        </p:nvSpPr>
        <p:spPr>
          <a:xfrm>
            <a:off x="9244361" y="3423424"/>
            <a:ext cx="2453268" cy="523220"/>
          </a:xfrm>
          <a:prstGeom prst="rect">
            <a:avLst/>
          </a:prstGeom>
          <a:noFill/>
        </p:spPr>
        <p:txBody>
          <a:bodyPr wrap="square" rtlCol="0">
            <a:spAutoFit/>
          </a:bodyPr>
          <a:lstStyle/>
          <a:p>
            <a:r>
              <a:rPr lang="en-US" dirty="0" smtClean="0"/>
              <a:t>Projected</a:t>
            </a:r>
            <a:r>
              <a:rPr lang="en-US" dirty="0" smtClean="0"/>
              <a:t> dates based on current timeline</a:t>
            </a:r>
            <a:endParaRPr lang="en-US" dirty="0"/>
          </a:p>
        </p:txBody>
      </p:sp>
      <p:sp>
        <p:nvSpPr>
          <p:cNvPr id="8" name="5-Point Star 7"/>
          <p:cNvSpPr/>
          <p:nvPr/>
        </p:nvSpPr>
        <p:spPr>
          <a:xfrm>
            <a:off x="6999551" y="1432021"/>
            <a:ext cx="301083" cy="30108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9010185" y="3339328"/>
            <a:ext cx="301083" cy="30108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5-Point Star 10"/>
          <p:cNvSpPr/>
          <p:nvPr/>
        </p:nvSpPr>
        <p:spPr>
          <a:xfrm>
            <a:off x="7935951" y="2084414"/>
            <a:ext cx="301083" cy="30108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7948960" y="4406128"/>
            <a:ext cx="301083" cy="30108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TextBox 8"/>
          <p:cNvSpPr txBox="1"/>
          <p:nvPr/>
        </p:nvSpPr>
        <p:spPr>
          <a:xfrm>
            <a:off x="9244361" y="4144518"/>
            <a:ext cx="2572215" cy="523220"/>
          </a:xfrm>
          <a:prstGeom prst="rect">
            <a:avLst/>
          </a:prstGeom>
          <a:noFill/>
        </p:spPr>
        <p:txBody>
          <a:bodyPr wrap="square" rtlCol="0">
            <a:spAutoFit/>
          </a:bodyPr>
          <a:lstStyle/>
          <a:p>
            <a:r>
              <a:rPr lang="en-US" b="1" dirty="0" smtClean="0"/>
              <a:t>Note: </a:t>
            </a:r>
            <a:r>
              <a:rPr lang="en-US" dirty="0"/>
              <a:t>I</a:t>
            </a:r>
            <a:r>
              <a:rPr lang="en-US" dirty="0" smtClean="0"/>
              <a:t>f </a:t>
            </a:r>
            <a:r>
              <a:rPr lang="en-US" dirty="0" smtClean="0"/>
              <a:t>appeals are received effective date </a:t>
            </a:r>
            <a:r>
              <a:rPr lang="en-US" dirty="0" smtClean="0"/>
              <a:t>will be </a:t>
            </a:r>
            <a:r>
              <a:rPr lang="en-US" dirty="0" smtClean="0"/>
              <a:t>delayed.</a:t>
            </a:r>
            <a:endParaRPr lang="en-US" dirty="0"/>
          </a:p>
        </p:txBody>
      </p:sp>
    </p:spTree>
    <p:extLst>
      <p:ext uri="{BB962C8B-B14F-4D97-AF65-F5344CB8AC3E}">
        <p14:creationId xmlns:p14="http://schemas.microsoft.com/office/powerpoint/2010/main" val="1243393925"/>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Upcoming Community Meetings</a:t>
            </a:r>
          </a:p>
        </p:txBody>
      </p:sp>
      <p:sp>
        <p:nvSpPr>
          <p:cNvPr id="177" name="Shape 177"/>
          <p:cNvSpPr txBox="1">
            <a:spLocks noGrp="1"/>
          </p:cNvSpPr>
          <p:nvPr>
            <p:ph type="body" idx="1"/>
          </p:nvPr>
        </p:nvSpPr>
        <p:spPr>
          <a:prstGeom prst="rect">
            <a:avLst/>
          </a:prstGeom>
          <a:noFill/>
          <a:ln>
            <a:noFill/>
          </a:ln>
        </p:spPr>
        <p:txBody>
          <a:bodyPr lIns="91425" tIns="45700" rIns="91425" bIns="45700" anchor="t" anchorCtr="0">
            <a:noAutofit/>
          </a:bodyPr>
          <a:lstStyle/>
          <a:p>
            <a:pPr marL="342900" indent="-342900">
              <a:spcBef>
                <a:spcPts val="0"/>
              </a:spcBef>
            </a:pPr>
            <a:r>
              <a:rPr lang="en-US" dirty="0" smtClean="0"/>
              <a:t>Preliminary Flood </a:t>
            </a:r>
            <a:r>
              <a:rPr lang="en-US" dirty="0" err="1" smtClean="0"/>
              <a:t>Isurance</a:t>
            </a:r>
            <a:r>
              <a:rPr lang="en-US" dirty="0" smtClean="0"/>
              <a:t> Rate Map (FRIM) </a:t>
            </a:r>
            <a:r>
              <a:rPr lang="en-US" dirty="0" smtClean="0"/>
              <a:t>Open </a:t>
            </a:r>
            <a:r>
              <a:rPr lang="en-US" dirty="0"/>
              <a:t>House – </a:t>
            </a:r>
            <a:r>
              <a:rPr lang="en-US" dirty="0" smtClean="0"/>
              <a:t> Summer 2019(TBD</a:t>
            </a:r>
            <a:r>
              <a:rPr lang="en-US" dirty="0"/>
              <a:t>)</a:t>
            </a:r>
          </a:p>
          <a:p>
            <a:pPr marL="0" indent="0">
              <a:spcBef>
                <a:spcPts val="0"/>
              </a:spcBef>
              <a:buNone/>
            </a:pPr>
            <a:endParaRPr lang="en-US" dirty="0"/>
          </a:p>
          <a:p>
            <a:pPr marL="342900" indent="-342900">
              <a:spcBef>
                <a:spcPts val="0"/>
              </a:spcBef>
            </a:pPr>
            <a:r>
              <a:rPr lang="en-US" dirty="0"/>
              <a:t>Additional focused meetings </a:t>
            </a:r>
            <a:r>
              <a:rPr lang="en-US" dirty="0" smtClean="0"/>
              <a:t>if needed – TBD</a:t>
            </a:r>
            <a:endParaRPr lang="en-US" dirty="0"/>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How Can I Learn More?</a:t>
            </a:r>
          </a:p>
        </p:txBody>
      </p:sp>
      <p:sp>
        <p:nvSpPr>
          <p:cNvPr id="184" name="Shape 184"/>
          <p:cNvSpPr txBox="1">
            <a:spLocks noGrp="1"/>
          </p:cNvSpPr>
          <p:nvPr>
            <p:ph type="body" idx="1"/>
          </p:nvPr>
        </p:nvSpPr>
        <p:spPr>
          <a:xfrm>
            <a:off x="609599" y="1485516"/>
            <a:ext cx="5356486" cy="4321518"/>
          </a:xfrm>
          <a:prstGeom prst="rect">
            <a:avLst/>
          </a:prstGeom>
          <a:noFill/>
          <a:ln>
            <a:noFill/>
          </a:ln>
        </p:spPr>
        <p:txBody>
          <a:bodyPr lIns="91425" tIns="45700" rIns="91425" bIns="45700" anchor="t" anchorCtr="0">
            <a:noAutofit/>
          </a:bodyPr>
          <a:lstStyle/>
          <a:p>
            <a:pPr marL="342900" indent="-342900">
              <a:spcBef>
                <a:spcPts val="0"/>
              </a:spcBef>
            </a:pPr>
            <a:r>
              <a:rPr lang="en-US" dirty="0" smtClean="0"/>
              <a:t>Neff’s </a:t>
            </a:r>
            <a:r>
              <a:rPr lang="en-US" dirty="0" smtClean="0"/>
              <a:t>Creek Flood Mapping Study Webpage: </a:t>
            </a:r>
            <a:r>
              <a:rPr lang="en-US" dirty="0">
                <a:hlinkClick r:id="rId4"/>
              </a:rPr>
              <a:t>https://slco.org/flood-control/neffs-creek-floodplain</a:t>
            </a:r>
            <a:r>
              <a:rPr lang="en-US" dirty="0" smtClean="0">
                <a:hlinkClick r:id="rId4"/>
              </a:rPr>
              <a:t>/</a:t>
            </a:r>
            <a:endParaRPr lang="en-US" dirty="0" smtClean="0"/>
          </a:p>
          <a:p>
            <a:pPr marL="0" indent="0">
              <a:spcBef>
                <a:spcPts val="0"/>
              </a:spcBef>
              <a:buNone/>
            </a:pPr>
            <a:endParaRPr lang="en-US" dirty="0" smtClean="0"/>
          </a:p>
          <a:p>
            <a:pPr marL="342900" indent="-342900">
              <a:spcBef>
                <a:spcPts val="0"/>
              </a:spcBef>
            </a:pPr>
            <a:r>
              <a:rPr lang="en-US" dirty="0"/>
              <a:t>FloodSmart.gov </a:t>
            </a:r>
            <a:r>
              <a:rPr lang="en-US" dirty="0">
                <a:hlinkClick r:id="rId5"/>
              </a:rPr>
              <a:t>https://www.floodsmart.gov/floodsmart</a:t>
            </a:r>
            <a:r>
              <a:rPr lang="en-US" dirty="0" smtClean="0">
                <a:hlinkClick r:id="rId5"/>
              </a:rPr>
              <a:t>/</a:t>
            </a:r>
            <a:endParaRPr lang="en-US" dirty="0" smtClean="0"/>
          </a:p>
          <a:p>
            <a:pPr marL="0" indent="0">
              <a:spcBef>
                <a:spcPts val="0"/>
              </a:spcBef>
              <a:buNone/>
            </a:pPr>
            <a:r>
              <a:rPr lang="en-US" dirty="0" smtClean="0"/>
              <a:t> </a:t>
            </a:r>
          </a:p>
          <a:p>
            <a:pPr marL="342900" indent="-342900">
              <a:spcBef>
                <a:spcPts val="0"/>
              </a:spcBef>
            </a:pPr>
            <a:r>
              <a:rPr lang="en-US" dirty="0"/>
              <a:t>FEMA Website  </a:t>
            </a:r>
            <a:r>
              <a:rPr lang="en-US" dirty="0">
                <a:hlinkClick r:id="rId6"/>
              </a:rPr>
              <a:t>http://www.fema.gov</a:t>
            </a:r>
            <a:r>
              <a:rPr lang="en-US" dirty="0" smtClean="0">
                <a:hlinkClick r:id="rId6"/>
              </a:rPr>
              <a:t>/</a:t>
            </a:r>
            <a:endParaRPr lang="en-US" dirty="0" smtClean="0"/>
          </a:p>
        </p:txBody>
      </p:sp>
      <p:pic>
        <p:nvPicPr>
          <p:cNvPr id="3" name="Picture 2"/>
          <p:cNvPicPr>
            <a:picLocks noChangeAspect="1"/>
          </p:cNvPicPr>
          <p:nvPr/>
        </p:nvPicPr>
        <p:blipFill>
          <a:blip r:embed="rId7"/>
          <a:stretch>
            <a:fillRect/>
          </a:stretch>
        </p:blipFill>
        <p:spPr>
          <a:xfrm rot="432608">
            <a:off x="9032756" y="1287033"/>
            <a:ext cx="2551222" cy="2601311"/>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15729048"/>
              </p:ext>
            </p:extLst>
          </p:nvPr>
        </p:nvGraphicFramePr>
        <p:xfrm>
          <a:off x="6384877" y="2041754"/>
          <a:ext cx="2559447" cy="3312625"/>
        </p:xfrm>
        <a:graphic>
          <a:graphicData uri="http://schemas.openxmlformats.org/presentationml/2006/ole">
            <mc:AlternateContent xmlns:mc="http://schemas.openxmlformats.org/markup-compatibility/2006">
              <mc:Choice xmlns:v="urn:schemas-microsoft-com:vml" Requires="v">
                <p:oleObj spid="_x0000_s1209" name="Acrobat Document" r:id="rId8" imgW="5829199" imgH="7543800" progId="Acrobat.Document.11">
                  <p:embed/>
                </p:oleObj>
              </mc:Choice>
              <mc:Fallback>
                <p:oleObj name="Acrobat Document" r:id="rId8" imgW="5829199" imgH="7543800" progId="Acrobat.Document.11">
                  <p:embed/>
                  <p:pic>
                    <p:nvPicPr>
                      <p:cNvPr id="0" name=""/>
                      <p:cNvPicPr/>
                      <p:nvPr/>
                    </p:nvPicPr>
                    <p:blipFill>
                      <a:blip r:embed="rId9"/>
                      <a:stretch>
                        <a:fillRect/>
                      </a:stretch>
                    </p:blipFill>
                    <p:spPr>
                      <a:xfrm>
                        <a:off x="6384877" y="2041754"/>
                        <a:ext cx="2559447" cy="33126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017999"/>
              </p:ext>
            </p:extLst>
          </p:nvPr>
        </p:nvGraphicFramePr>
        <p:xfrm>
          <a:off x="7330127" y="2808883"/>
          <a:ext cx="2559447" cy="3312625"/>
        </p:xfrm>
        <a:graphic>
          <a:graphicData uri="http://schemas.openxmlformats.org/presentationml/2006/ole">
            <mc:AlternateContent xmlns:mc="http://schemas.openxmlformats.org/markup-compatibility/2006">
              <mc:Choice xmlns:v="urn:schemas-microsoft-com:vml" Requires="v">
                <p:oleObj spid="_x0000_s1210" name="Acrobat Document" r:id="rId10" imgW="5829199" imgH="7543800" progId="Acrobat.Document.11">
                  <p:embed/>
                </p:oleObj>
              </mc:Choice>
              <mc:Fallback>
                <p:oleObj name="Acrobat Document" r:id="rId10" imgW="5829199" imgH="7543800" progId="Acrobat.Document.11">
                  <p:embed/>
                  <p:pic>
                    <p:nvPicPr>
                      <p:cNvPr id="0" name=""/>
                      <p:cNvPicPr/>
                      <p:nvPr/>
                    </p:nvPicPr>
                    <p:blipFill>
                      <a:blip r:embed="rId11"/>
                      <a:stretch>
                        <a:fillRect/>
                      </a:stretch>
                    </p:blipFill>
                    <p:spPr>
                      <a:xfrm>
                        <a:off x="7330127" y="2808883"/>
                        <a:ext cx="2559447" cy="3312625"/>
                      </a:xfrm>
                      <a:prstGeom prst="rect">
                        <a:avLst/>
                      </a:prstGeom>
                    </p:spPr>
                  </p:pic>
                </p:oleObj>
              </mc:Fallback>
            </mc:AlternateContent>
          </a:graphicData>
        </a:graphic>
      </p:graphicFrame>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b="6001"/>
          <a:stretch/>
        </p:blipFill>
        <p:spPr>
          <a:xfrm>
            <a:off x="8504155" y="3576013"/>
            <a:ext cx="2554445" cy="3111758"/>
          </a:xfrm>
          <a:prstGeom prst="rect">
            <a:avLst/>
          </a:prstGeom>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b="29427"/>
          <a:stretch/>
        </p:blipFill>
        <p:spPr>
          <a:xfrm>
            <a:off x="9535989" y="4351182"/>
            <a:ext cx="2560542" cy="2340564"/>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smtClean="0"/>
              <a:t>Questions and Conversations</a:t>
            </a:r>
            <a:endParaRPr lang="en-US" dirty="0"/>
          </a:p>
        </p:txBody>
      </p:sp>
      <p:sp>
        <p:nvSpPr>
          <p:cNvPr id="3" name="Text Placeholder 2"/>
          <p:cNvSpPr>
            <a:spLocks noGrp="1"/>
          </p:cNvSpPr>
          <p:nvPr>
            <p:ph type="body" idx="1"/>
          </p:nvPr>
        </p:nvSpPr>
        <p:spPr>
          <a:xfrm>
            <a:off x="475130" y="1966574"/>
            <a:ext cx="5384799" cy="1434354"/>
          </a:xfrm>
        </p:spPr>
        <p:txBody>
          <a:bodyPr/>
          <a:lstStyle/>
          <a:p>
            <a:pPr lvl="1"/>
            <a:endParaRPr lang="en-US" dirty="0" smtClean="0"/>
          </a:p>
          <a:p>
            <a:pPr marL="137160" indent="0">
              <a:buNone/>
            </a:pPr>
            <a:endParaRPr lang="en-US" dirty="0"/>
          </a:p>
        </p:txBody>
      </p:sp>
      <p:sp>
        <p:nvSpPr>
          <p:cNvPr id="5" name="Text Placeholder 4"/>
          <p:cNvSpPr>
            <a:spLocks noGrp="1"/>
          </p:cNvSpPr>
          <p:nvPr>
            <p:ph type="body" idx="2"/>
          </p:nvPr>
        </p:nvSpPr>
        <p:spPr>
          <a:xfrm>
            <a:off x="5958542" y="1966572"/>
            <a:ext cx="5384799" cy="2318557"/>
          </a:xfrm>
        </p:spPr>
        <p:txBody>
          <a:bodyPr/>
          <a:lstStyle/>
          <a:p>
            <a:endParaRPr lang="en-US" dirty="0"/>
          </a:p>
          <a:p>
            <a:endParaRPr lang="en-US" dirty="0"/>
          </a:p>
        </p:txBody>
      </p:sp>
      <p:sp>
        <p:nvSpPr>
          <p:cNvPr id="4" name="TextBox 3"/>
          <p:cNvSpPr txBox="1"/>
          <p:nvPr/>
        </p:nvSpPr>
        <p:spPr>
          <a:xfrm>
            <a:off x="620058" y="1376697"/>
            <a:ext cx="10962342" cy="3477875"/>
          </a:xfrm>
          <a:prstGeom prst="rect">
            <a:avLst/>
          </a:prstGeom>
          <a:noFill/>
        </p:spPr>
        <p:txBody>
          <a:bodyPr wrap="square" rtlCol="0">
            <a:spAutoFit/>
          </a:bodyPr>
          <a:lstStyle/>
          <a:p>
            <a:r>
              <a:rPr lang="en-US" sz="2200" b="1" dirty="0"/>
              <a:t>Please join us in the foyer for conversations with the following subject </a:t>
            </a:r>
            <a:r>
              <a:rPr lang="en-US" sz="2200" b="1" dirty="0" smtClean="0"/>
              <a:t>experts regarding:</a:t>
            </a:r>
          </a:p>
          <a:p>
            <a:endParaRPr lang="en-US" sz="2200" b="1" dirty="0"/>
          </a:p>
          <a:p>
            <a:pPr marL="342900" indent="-342900">
              <a:buFont typeface="Arial" panose="020B0604020202020204" pitchFamily="34" charset="0"/>
              <a:buChar char="•"/>
            </a:pPr>
            <a:r>
              <a:rPr lang="en-US" sz="2200" b="1" dirty="0" smtClean="0"/>
              <a:t>Property Location</a:t>
            </a:r>
            <a:endParaRPr lang="en-US" sz="2200" b="1" dirty="0"/>
          </a:p>
          <a:p>
            <a:pPr marL="342900" indent="-342900">
              <a:buFont typeface="Arial" panose="020B0604020202020204" pitchFamily="34" charset="0"/>
              <a:buChar char="•"/>
            </a:pPr>
            <a:r>
              <a:rPr lang="en-US" sz="2200" b="1" dirty="0" smtClean="0"/>
              <a:t>Risk Information</a:t>
            </a:r>
          </a:p>
          <a:p>
            <a:pPr marL="342900" indent="-342900">
              <a:buFont typeface="Arial" panose="020B0604020202020204" pitchFamily="34" charset="0"/>
              <a:buChar char="•"/>
            </a:pPr>
            <a:r>
              <a:rPr lang="en-US" sz="2200" b="1" dirty="0" smtClean="0"/>
              <a:t>Technical Study/Engineering</a:t>
            </a:r>
          </a:p>
          <a:p>
            <a:pPr marL="342900" indent="-342900">
              <a:buFont typeface="Arial" panose="020B0604020202020204" pitchFamily="34" charset="0"/>
              <a:buChar char="•"/>
            </a:pPr>
            <a:r>
              <a:rPr lang="en-US" sz="2200" b="1" dirty="0" smtClean="0"/>
              <a:t>Flood Insurance</a:t>
            </a:r>
          </a:p>
          <a:p>
            <a:pPr marL="342900" indent="-342900">
              <a:buFont typeface="Arial" panose="020B0604020202020204" pitchFamily="34" charset="0"/>
              <a:buChar char="•"/>
            </a:pPr>
            <a:r>
              <a:rPr lang="en-US" sz="2200" b="1" dirty="0" smtClean="0"/>
              <a:t>Floodplain Management</a:t>
            </a:r>
          </a:p>
          <a:p>
            <a:pPr marL="342900" indent="-342900">
              <a:buFont typeface="Arial" panose="020B0604020202020204" pitchFamily="34" charset="0"/>
              <a:buChar char="•"/>
            </a:pPr>
            <a:r>
              <a:rPr lang="en-US" sz="2200" b="1" dirty="0" smtClean="0"/>
              <a:t>Flood Preparedness</a:t>
            </a:r>
          </a:p>
          <a:p>
            <a:pPr marL="342900" indent="-342900">
              <a:buFont typeface="Arial" panose="020B0604020202020204" pitchFamily="34" charset="0"/>
              <a:buChar char="•"/>
            </a:pPr>
            <a:r>
              <a:rPr lang="en-US" sz="2200" b="1" dirty="0" smtClean="0"/>
              <a:t>And more…</a:t>
            </a:r>
            <a:endParaRPr lang="en-US" sz="2200" b="1" dirty="0" smtClean="0"/>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Tonight’s Agenda</a:t>
            </a:r>
          </a:p>
        </p:txBody>
      </p:sp>
      <p:sp>
        <p:nvSpPr>
          <p:cNvPr id="71" name="Shape 71"/>
          <p:cNvSpPr txBox="1">
            <a:spLocks noGrp="1"/>
          </p:cNvSpPr>
          <p:nvPr>
            <p:ph type="body" idx="1"/>
          </p:nvPr>
        </p:nvSpPr>
        <p:spPr>
          <a:xfrm>
            <a:off x="609600" y="1485515"/>
            <a:ext cx="5816600" cy="4441153"/>
          </a:xfrm>
          <a:prstGeom prst="rect">
            <a:avLst/>
          </a:prstGeom>
          <a:noFill/>
          <a:ln>
            <a:noFill/>
          </a:ln>
        </p:spPr>
        <p:txBody>
          <a:bodyPr lIns="91425" tIns="45700" rIns="91425" bIns="45700" anchor="t" anchorCtr="0">
            <a:noAutofit/>
          </a:bodyPr>
          <a:lstStyle/>
          <a:p>
            <a:pPr indent="-231775">
              <a:spcBef>
                <a:spcPts val="0"/>
              </a:spcBef>
            </a:pPr>
            <a:r>
              <a:rPr lang="en-US" dirty="0"/>
              <a:t>Introduce the Neff’s Creek Flood Mapping </a:t>
            </a:r>
            <a:r>
              <a:rPr lang="en-US" dirty="0" smtClean="0"/>
              <a:t>Study, </a:t>
            </a:r>
            <a:r>
              <a:rPr lang="en-US" dirty="0"/>
              <a:t>and the technology and methodology behind the </a:t>
            </a:r>
            <a:r>
              <a:rPr lang="en-US" dirty="0" smtClean="0"/>
              <a:t>study</a:t>
            </a:r>
          </a:p>
          <a:p>
            <a:pPr marL="0" indent="0">
              <a:spcBef>
                <a:spcPts val="0"/>
              </a:spcBef>
              <a:buNone/>
            </a:pPr>
            <a:endParaRPr lang="en-US" dirty="0"/>
          </a:p>
          <a:p>
            <a:pPr indent="-231775"/>
            <a:r>
              <a:rPr lang="en-US" dirty="0"/>
              <a:t>Help you identify and understand your community’s flood </a:t>
            </a:r>
            <a:r>
              <a:rPr lang="en-US" dirty="0" smtClean="0"/>
              <a:t>risk</a:t>
            </a:r>
          </a:p>
          <a:p>
            <a:pPr marL="0" indent="0">
              <a:buNone/>
            </a:pPr>
            <a:endParaRPr lang="en-US" dirty="0"/>
          </a:p>
          <a:p>
            <a:pPr indent="-231775"/>
            <a:r>
              <a:rPr lang="en-US" dirty="0"/>
              <a:t>Share the path forward – our timeline and process for rolling out the map for the Neff’s Creek community</a:t>
            </a:r>
          </a:p>
        </p:txBody>
      </p:sp>
      <p:pic>
        <p:nvPicPr>
          <p:cNvPr id="2" name="Picture 1"/>
          <p:cNvPicPr>
            <a:picLocks noChangeAspect="1"/>
          </p:cNvPicPr>
          <p:nvPr/>
        </p:nvPicPr>
        <p:blipFill>
          <a:blip r:embed="rId3"/>
          <a:stretch>
            <a:fillRect/>
          </a:stretch>
        </p:blipFill>
        <p:spPr>
          <a:xfrm>
            <a:off x="6882008" y="107459"/>
            <a:ext cx="4345626" cy="6720561"/>
          </a:xfrm>
          <a:prstGeom prst="rect">
            <a:avLst/>
          </a:prstGeom>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98" name="Shape 198"/>
          <p:cNvSpPr txBox="1">
            <a:spLocks noGrp="1"/>
          </p:cNvSpPr>
          <p:nvPr>
            <p:ph type="body" idx="1"/>
          </p:nvPr>
        </p:nvSpPr>
        <p:spPr>
          <a:prstGeom prst="rect">
            <a:avLst/>
          </a:prstGeom>
          <a:noFill/>
          <a:ln>
            <a:noFill/>
          </a:ln>
        </p:spPr>
        <p:txBody>
          <a:bodyPr lIns="91425" tIns="45700" rIns="91425" bIns="45700" anchor="t" anchorCtr="0">
            <a:noAutofit/>
          </a:bodyPr>
          <a:lstStyle/>
          <a:p>
            <a:pPr marL="0" indent="0" algn="ctr">
              <a:spcBef>
                <a:spcPts val="0"/>
              </a:spcBef>
              <a:buNone/>
            </a:pPr>
            <a:endParaRPr lang="en-US" sz="3200" dirty="0"/>
          </a:p>
          <a:p>
            <a:pPr marL="0" indent="0" algn="ctr">
              <a:spcBef>
                <a:spcPts val="0"/>
              </a:spcBef>
              <a:buNone/>
            </a:pPr>
            <a:r>
              <a:rPr lang="en-US" sz="3200" dirty="0"/>
              <a:t>Thank You for Coming</a:t>
            </a:r>
          </a:p>
          <a:p>
            <a:pPr indent="-231775">
              <a:spcBef>
                <a:spcPts val="0"/>
              </a:spcBef>
            </a:pPr>
            <a:endParaRPr lang="en-US" i="1" dirty="0"/>
          </a:p>
          <a:p>
            <a:pPr indent="-231775">
              <a:spcBef>
                <a:spcPts val="0"/>
              </a:spcBef>
            </a:pPr>
            <a:endParaRPr lang="en-US" i="1" dirty="0"/>
          </a:p>
          <a:p>
            <a:pPr marL="0" indent="0" algn="ctr">
              <a:spcBef>
                <a:spcPts val="0"/>
              </a:spcBef>
              <a:buNone/>
            </a:pPr>
            <a:r>
              <a:rPr lang="en-US" dirty="0"/>
              <a:t>Please visit the Neff’s Creek Floodplain webpage for updated </a:t>
            </a:r>
            <a:r>
              <a:rPr lang="en-US" dirty="0" smtClean="0"/>
              <a:t>information</a:t>
            </a:r>
            <a:endParaRPr lang="en-US" dirty="0"/>
          </a:p>
          <a:p>
            <a:pPr marL="0" indent="0" algn="ctr">
              <a:spcBef>
                <a:spcPts val="0"/>
              </a:spcBef>
              <a:buNone/>
            </a:pPr>
            <a:r>
              <a:rPr lang="en-US" dirty="0">
                <a:hlinkClick r:id="rId3"/>
              </a:rPr>
              <a:t>https://slco.org/flood-control/neffs-creek-floodplain</a:t>
            </a:r>
            <a:r>
              <a:rPr lang="en-US" dirty="0" smtClean="0">
                <a:hlinkClick r:id="rId3"/>
              </a:rPr>
              <a:t>/</a:t>
            </a:r>
            <a:endParaRPr lang="en-US" dirty="0" smtClean="0"/>
          </a:p>
          <a:p>
            <a:pPr marL="0" indent="0" algn="ctr">
              <a:spcBef>
                <a:spcPts val="0"/>
              </a:spcBef>
              <a:buNone/>
            </a:pPr>
            <a:endParaRPr lang="en-US" dirty="0" smtClean="0"/>
          </a:p>
          <a:p>
            <a:pPr marL="0" indent="0" algn="ctr">
              <a:spcBef>
                <a:spcPts val="0"/>
              </a:spcBef>
              <a:buNone/>
            </a:pPr>
            <a:endParaRPr lang="en-US" dirty="0"/>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194988" y="3979926"/>
            <a:ext cx="1542333" cy="1542333"/>
          </a:xfrm>
          <a:prstGeom prst="rect">
            <a:avLst/>
          </a:prstGeom>
        </p:spPr>
      </p:pic>
      <p:pic>
        <p:nvPicPr>
          <p:cNvPr id="7" name="Picture 6"/>
          <p:cNvPicPr>
            <a:picLocks noChangeAspect="1"/>
          </p:cNvPicPr>
          <p:nvPr/>
        </p:nvPicPr>
        <p:blipFill>
          <a:blip r:embed="rId3"/>
          <a:stretch>
            <a:fillRect/>
          </a:stretch>
        </p:blipFill>
        <p:spPr>
          <a:xfrm>
            <a:off x="9081623" y="1873220"/>
            <a:ext cx="1542333" cy="1542333"/>
          </a:xfrm>
          <a:prstGeom prst="rect">
            <a:avLst/>
          </a:prstGeom>
        </p:spPr>
      </p:pic>
      <p:sp>
        <p:nvSpPr>
          <p:cNvPr id="3" name="Title 2"/>
          <p:cNvSpPr>
            <a:spLocks noGrp="1"/>
          </p:cNvSpPr>
          <p:nvPr>
            <p:ph type="title"/>
          </p:nvPr>
        </p:nvSpPr>
        <p:spPr/>
        <p:txBody>
          <a:bodyPr/>
          <a:lstStyle/>
          <a:p>
            <a:r>
              <a:rPr lang="en-US" dirty="0"/>
              <a:t>Assessment of the Situation</a:t>
            </a:r>
          </a:p>
        </p:txBody>
      </p:sp>
      <p:sp>
        <p:nvSpPr>
          <p:cNvPr id="5" name="Text Placeholder 4"/>
          <p:cNvSpPr>
            <a:spLocks noGrp="1"/>
          </p:cNvSpPr>
          <p:nvPr>
            <p:ph type="body" idx="1"/>
          </p:nvPr>
        </p:nvSpPr>
        <p:spPr>
          <a:xfrm>
            <a:off x="363024" y="1560386"/>
            <a:ext cx="3983345" cy="4092267"/>
          </a:xfrm>
        </p:spPr>
        <p:txBody>
          <a:bodyPr/>
          <a:lstStyle/>
          <a:p>
            <a:pPr marL="160021" indent="0" algn="ctr">
              <a:buNone/>
            </a:pPr>
            <a:r>
              <a:rPr lang="en-US" dirty="0" smtClean="0"/>
              <a:t>Tonight’s goal:</a:t>
            </a:r>
          </a:p>
          <a:p>
            <a:pPr marL="160021" indent="0" algn="ctr">
              <a:buNone/>
            </a:pPr>
            <a:endParaRPr lang="en-US" sz="1400" dirty="0" smtClean="0"/>
          </a:p>
          <a:p>
            <a:pPr marL="143510" indent="0" algn="ctr">
              <a:spcBef>
                <a:spcPts val="300"/>
              </a:spcBef>
              <a:buNone/>
            </a:pPr>
            <a:r>
              <a:rPr lang="en-US" sz="2400" b="0" dirty="0" smtClean="0"/>
              <a:t>Move from                     Low Understanding, </a:t>
            </a:r>
          </a:p>
          <a:p>
            <a:pPr marL="143510" indent="0" algn="ctr">
              <a:spcBef>
                <a:spcPts val="300"/>
              </a:spcBef>
              <a:buNone/>
            </a:pPr>
            <a:r>
              <a:rPr lang="en-US" sz="2400" b="0" dirty="0" smtClean="0"/>
              <a:t>Less </a:t>
            </a:r>
            <a:r>
              <a:rPr lang="en-US" sz="2400" b="0" dirty="0"/>
              <a:t>P</a:t>
            </a:r>
            <a:r>
              <a:rPr lang="en-US" sz="2400" b="0" dirty="0" smtClean="0"/>
              <a:t>reparedness </a:t>
            </a:r>
          </a:p>
          <a:p>
            <a:pPr marL="143510" indent="0" algn="ctr">
              <a:buNone/>
            </a:pPr>
            <a:r>
              <a:rPr lang="en-US" sz="2400" b="0" dirty="0" smtClean="0"/>
              <a:t>to</a:t>
            </a:r>
          </a:p>
          <a:p>
            <a:pPr marL="143510" indent="0" algn="ctr">
              <a:buNone/>
            </a:pPr>
            <a:endParaRPr lang="en-US" sz="900" b="0" dirty="0" smtClean="0"/>
          </a:p>
          <a:p>
            <a:pPr marL="143510" indent="0" algn="ctr">
              <a:spcBef>
                <a:spcPts val="300"/>
              </a:spcBef>
              <a:buNone/>
            </a:pPr>
            <a:r>
              <a:rPr lang="en-US" sz="2400" b="0" dirty="0" smtClean="0"/>
              <a:t>High Understanding, </a:t>
            </a:r>
          </a:p>
          <a:p>
            <a:pPr marL="143510" indent="0" algn="ctr">
              <a:spcBef>
                <a:spcPts val="300"/>
              </a:spcBef>
              <a:buNone/>
            </a:pPr>
            <a:r>
              <a:rPr lang="en-US" sz="2400" b="0" dirty="0" smtClean="0"/>
              <a:t>More Preparedness</a:t>
            </a:r>
          </a:p>
          <a:p>
            <a:pPr lvl="1"/>
            <a:endParaRPr lang="en-US" dirty="0"/>
          </a:p>
        </p:txBody>
      </p:sp>
      <p:pic>
        <p:nvPicPr>
          <p:cNvPr id="6" name="Picture 5"/>
          <p:cNvPicPr>
            <a:picLocks noChangeAspect="1"/>
          </p:cNvPicPr>
          <p:nvPr/>
        </p:nvPicPr>
        <p:blipFill>
          <a:blip r:embed="rId4"/>
          <a:stretch>
            <a:fillRect/>
          </a:stretch>
        </p:blipFill>
        <p:spPr>
          <a:xfrm>
            <a:off x="4837205" y="1702891"/>
            <a:ext cx="5938371" cy="4392118"/>
          </a:xfrm>
          <a:prstGeom prst="rect">
            <a:avLst/>
          </a:prstGeom>
        </p:spPr>
      </p:pic>
    </p:spTree>
    <p:extLst>
      <p:ext uri="{BB962C8B-B14F-4D97-AF65-F5344CB8AC3E}">
        <p14:creationId xmlns:p14="http://schemas.microsoft.com/office/powerpoint/2010/main" val="860770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prstGeom prst="rect">
            <a:avLst/>
          </a:prstGeom>
          <a:noFill/>
          <a:ln>
            <a:noFill/>
          </a:ln>
        </p:spPr>
        <p:txBody>
          <a:bodyPr lIns="91425" tIns="45700" rIns="91425" bIns="45700" anchor="b" anchorCtr="0">
            <a:noAutofit/>
          </a:bodyPr>
          <a:lstStyle/>
          <a:p>
            <a:pPr>
              <a:lnSpc>
                <a:spcPct val="100000"/>
              </a:lnSpc>
              <a:buSzPct val="25000"/>
            </a:pPr>
            <a:r>
              <a:rPr lang="en-US" dirty="0"/>
              <a:t>Neff’s Creek </a:t>
            </a:r>
            <a:r>
              <a:rPr lang="en-US" dirty="0" smtClean="0"/>
              <a:t>Flood Mapping Study</a:t>
            </a:r>
            <a:br>
              <a:rPr lang="en-US" dirty="0" smtClean="0"/>
            </a:br>
            <a:r>
              <a:rPr lang="en-US" sz="1600" dirty="0" smtClean="0"/>
              <a:t>Current FIRM vs. Updated </a:t>
            </a:r>
            <a:r>
              <a:rPr lang="en-US" sz="1600" dirty="0"/>
              <a:t>S</a:t>
            </a:r>
            <a:r>
              <a:rPr lang="en-US" sz="1600" dirty="0" smtClean="0"/>
              <a:t>tudy</a:t>
            </a:r>
            <a:endParaRPr lang="en-US" sz="1600" dirty="0"/>
          </a:p>
        </p:txBody>
      </p:sp>
      <p:sp>
        <p:nvSpPr>
          <p:cNvPr id="2" name="Text Placeholder 1"/>
          <p:cNvSpPr>
            <a:spLocks noGrp="1"/>
          </p:cNvSpPr>
          <p:nvPr>
            <p:ph type="body" idx="1"/>
          </p:nvPr>
        </p:nvSpPr>
        <p:spPr/>
        <p:txBody>
          <a:bodyPr/>
          <a:lstStyle/>
          <a:p>
            <a:endParaRPr lang="en-US" dirty="0"/>
          </a:p>
        </p:txBody>
      </p:sp>
      <p:grpSp>
        <p:nvGrpSpPr>
          <p:cNvPr id="95" name="Shape 95"/>
          <p:cNvGrpSpPr/>
          <p:nvPr/>
        </p:nvGrpSpPr>
        <p:grpSpPr>
          <a:xfrm>
            <a:off x="972735" y="1656462"/>
            <a:ext cx="7558118" cy="4313654"/>
            <a:chOff x="1448296" y="2030433"/>
            <a:chExt cx="8157714" cy="4313655"/>
          </a:xfrm>
        </p:grpSpPr>
        <p:grpSp>
          <p:nvGrpSpPr>
            <p:cNvPr id="96" name="Shape 96"/>
            <p:cNvGrpSpPr/>
            <p:nvPr/>
          </p:nvGrpSpPr>
          <p:grpSpPr>
            <a:xfrm>
              <a:off x="1448296" y="2085639"/>
              <a:ext cx="8157714" cy="4227401"/>
              <a:chOff x="1568504" y="2628558"/>
              <a:chExt cx="7646988" cy="3959210"/>
            </a:xfrm>
          </p:grpSpPr>
          <p:pic>
            <p:nvPicPr>
              <p:cNvPr id="97" name="Shape 97"/>
              <p:cNvPicPr preferRelativeResize="0"/>
              <p:nvPr/>
            </p:nvPicPr>
            <p:blipFill rotWithShape="1">
              <a:blip r:embed="rId3">
                <a:alphaModFix/>
              </a:blip>
              <a:srcRect/>
              <a:stretch/>
            </p:blipFill>
            <p:spPr>
              <a:xfrm>
                <a:off x="1568504" y="2628558"/>
                <a:ext cx="3749674" cy="3382961"/>
              </a:xfrm>
              <a:prstGeom prst="rect">
                <a:avLst/>
              </a:prstGeom>
              <a:noFill/>
              <a:ln>
                <a:noFill/>
              </a:ln>
            </p:spPr>
          </p:pic>
          <p:pic>
            <p:nvPicPr>
              <p:cNvPr id="98" name="Shape 98"/>
              <p:cNvPicPr preferRelativeResize="0"/>
              <p:nvPr/>
            </p:nvPicPr>
            <p:blipFill rotWithShape="1">
              <a:blip r:embed="rId4">
                <a:alphaModFix/>
              </a:blip>
              <a:srcRect/>
              <a:stretch/>
            </p:blipFill>
            <p:spPr>
              <a:xfrm>
                <a:off x="5289605" y="3181435"/>
                <a:ext cx="3925887" cy="3406333"/>
              </a:xfrm>
              <a:prstGeom prst="rect">
                <a:avLst/>
              </a:prstGeom>
              <a:noFill/>
              <a:ln>
                <a:noFill/>
              </a:ln>
            </p:spPr>
          </p:pic>
        </p:grpSp>
        <p:sp>
          <p:nvSpPr>
            <p:cNvPr id="99" name="Shape 99"/>
            <p:cNvSpPr txBox="1"/>
            <p:nvPr/>
          </p:nvSpPr>
          <p:spPr>
            <a:xfrm>
              <a:off x="5847067" y="2030433"/>
              <a:ext cx="3329795" cy="646331"/>
            </a:xfrm>
            <a:prstGeom prst="rect">
              <a:avLst/>
            </a:prstGeom>
            <a:noFill/>
            <a:ln>
              <a:noFill/>
            </a:ln>
          </p:spPr>
          <p:txBody>
            <a:bodyPr lIns="91425" tIns="45700" rIns="91425" bIns="45700" anchor="t" anchorCtr="0">
              <a:noAutofit/>
            </a:bodyPr>
            <a:lstStyle/>
            <a:p>
              <a:pPr>
                <a:buSzPct val="25000"/>
              </a:pPr>
              <a:r>
                <a:rPr lang="en-US" sz="1800" b="1" dirty="0">
                  <a:solidFill>
                    <a:schemeClr val="dk1"/>
                  </a:solidFill>
                </a:rPr>
                <a:t>Salt Lake County</a:t>
              </a:r>
            </a:p>
            <a:p>
              <a:pPr>
                <a:buSzPct val="25000"/>
              </a:pPr>
              <a:r>
                <a:rPr lang="en-US" sz="1800" b="1" dirty="0">
                  <a:solidFill>
                    <a:schemeClr val="dk1"/>
                  </a:solidFill>
                </a:rPr>
                <a:t>FEMA FIRM Panel 317</a:t>
              </a:r>
            </a:p>
          </p:txBody>
        </p:sp>
        <p:sp>
          <p:nvSpPr>
            <p:cNvPr id="100" name="Shape 100"/>
            <p:cNvSpPr txBox="1"/>
            <p:nvPr/>
          </p:nvSpPr>
          <p:spPr>
            <a:xfrm>
              <a:off x="1448297" y="5697757"/>
              <a:ext cx="3329795" cy="646331"/>
            </a:xfrm>
            <a:prstGeom prst="rect">
              <a:avLst/>
            </a:prstGeom>
            <a:noFill/>
            <a:ln>
              <a:noFill/>
            </a:ln>
          </p:spPr>
          <p:txBody>
            <a:bodyPr lIns="91425" tIns="45700" rIns="91425" bIns="45700" anchor="t" anchorCtr="0">
              <a:noAutofit/>
            </a:bodyPr>
            <a:lstStyle/>
            <a:p>
              <a:pPr>
                <a:buSzPct val="25000"/>
              </a:pPr>
              <a:r>
                <a:rPr lang="en-US" sz="1800" b="1" dirty="0">
                  <a:solidFill>
                    <a:schemeClr val="dk1"/>
                  </a:solidFill>
                </a:rPr>
                <a:t>Salt Lake County</a:t>
              </a:r>
            </a:p>
            <a:p>
              <a:pPr>
                <a:buSzPct val="25000"/>
              </a:pPr>
              <a:r>
                <a:rPr lang="en-US" sz="1800" b="1" dirty="0">
                  <a:solidFill>
                    <a:schemeClr val="dk1"/>
                  </a:solidFill>
                </a:rPr>
                <a:t>FEMA FIRM Panel 316</a:t>
              </a:r>
            </a:p>
          </p:txBody>
        </p:sp>
      </p:grpSp>
      <p:pic>
        <p:nvPicPr>
          <p:cNvPr id="101" name="Shape 101"/>
          <p:cNvPicPr preferRelativeResize="0"/>
          <p:nvPr/>
        </p:nvPicPr>
        <p:blipFill rotWithShape="1">
          <a:blip r:embed="rId5">
            <a:alphaModFix/>
          </a:blip>
          <a:srcRect/>
          <a:stretch/>
        </p:blipFill>
        <p:spPr>
          <a:xfrm>
            <a:off x="373000" y="1204740"/>
            <a:ext cx="8538865" cy="558975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7" name="Shape 87"/>
          <p:cNvPicPr preferRelativeResize="0"/>
          <p:nvPr/>
        </p:nvPicPr>
        <p:blipFill rotWithShape="1">
          <a:blip r:embed="rId3">
            <a:alphaModFix/>
          </a:blip>
          <a:srcRect l="4131" t="15864" r="4654" b="8614"/>
          <a:stretch/>
        </p:blipFill>
        <p:spPr>
          <a:xfrm>
            <a:off x="5266266" y="1752600"/>
            <a:ext cx="6852027" cy="4758145"/>
          </a:xfrm>
          <a:prstGeom prst="rect">
            <a:avLst/>
          </a:prstGeom>
          <a:noFill/>
          <a:ln>
            <a:noFill/>
          </a:ln>
        </p:spPr>
      </p:pic>
      <p:sp>
        <p:nvSpPr>
          <p:cNvPr id="85" name="Shape 85"/>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What is an Alluvial Fan?</a:t>
            </a:r>
          </a:p>
        </p:txBody>
      </p:sp>
      <p:sp>
        <p:nvSpPr>
          <p:cNvPr id="86" name="Shape 86"/>
          <p:cNvSpPr txBox="1">
            <a:spLocks noGrp="1"/>
          </p:cNvSpPr>
          <p:nvPr>
            <p:ph type="body" idx="1"/>
          </p:nvPr>
        </p:nvSpPr>
        <p:spPr>
          <a:xfrm>
            <a:off x="609600" y="1485515"/>
            <a:ext cx="5431436" cy="4441153"/>
          </a:xfrm>
          <a:prstGeom prst="rect">
            <a:avLst/>
          </a:prstGeom>
          <a:noFill/>
          <a:ln>
            <a:noFill/>
          </a:ln>
        </p:spPr>
        <p:txBody>
          <a:bodyPr lIns="91425" tIns="45700" rIns="91425" bIns="45700" anchor="t" anchorCtr="0">
            <a:noAutofit/>
          </a:bodyPr>
          <a:lstStyle/>
          <a:p>
            <a:pPr indent="-231775">
              <a:spcBef>
                <a:spcPts val="0"/>
              </a:spcBef>
            </a:pPr>
            <a:r>
              <a:rPr lang="en-US" sz="1800" dirty="0"/>
              <a:t>“Fan”- shaped area where silt, sand, gravel, boulders and woody debris are deposited by rivers and streams over a long period of time.</a:t>
            </a:r>
          </a:p>
          <a:p>
            <a:pPr indent="-231775"/>
            <a:r>
              <a:rPr lang="en-US" sz="1800" dirty="0"/>
              <a:t>Flood hazards</a:t>
            </a:r>
          </a:p>
          <a:p>
            <a:pPr lvl="1" indent="-225425"/>
            <a:r>
              <a:rPr lang="en-US" sz="1600" dirty="0"/>
              <a:t>Braided, unpredictable flow paths</a:t>
            </a:r>
          </a:p>
          <a:p>
            <a:pPr lvl="1" indent="-225425"/>
            <a:r>
              <a:rPr lang="en-US" sz="1600" dirty="0"/>
              <a:t>High-velocity flow</a:t>
            </a:r>
          </a:p>
          <a:p>
            <a:pPr lvl="1" indent="-225425"/>
            <a:r>
              <a:rPr lang="en-US" sz="1600" dirty="0"/>
              <a:t>Erosion and scour</a:t>
            </a:r>
          </a:p>
          <a:p>
            <a:pPr lvl="1" indent="-225425"/>
            <a:r>
              <a:rPr lang="en-US" sz="1600" dirty="0"/>
              <a:t>Sediment transport and deposition</a:t>
            </a:r>
          </a:p>
          <a:p>
            <a:pPr lvl="1" indent="-225425"/>
            <a:r>
              <a:rPr lang="en-US" sz="1600" dirty="0"/>
              <a:t>Debris flow</a:t>
            </a:r>
          </a:p>
          <a:p>
            <a:pPr lvl="1" indent="-225425"/>
            <a:r>
              <a:rPr lang="en-US" sz="1600" dirty="0"/>
              <a:t>Mud flow</a:t>
            </a:r>
          </a:p>
          <a:p>
            <a:pPr lvl="1" indent="-225425"/>
            <a:r>
              <a:rPr lang="en-US" sz="1600" dirty="0"/>
              <a:t>Flash flooding</a:t>
            </a:r>
          </a:p>
          <a:p>
            <a:pPr lvl="1" indent="-225425"/>
            <a:r>
              <a:rPr lang="en-US" sz="1600" dirty="0"/>
              <a:t>Sheet flow</a:t>
            </a:r>
          </a:p>
          <a:p>
            <a:pPr indent="-231775"/>
            <a:r>
              <a:rPr lang="en-US" sz="1800" dirty="0" smtClean="0"/>
              <a:t>Flood </a:t>
            </a:r>
            <a:r>
              <a:rPr lang="en-US" sz="1800" dirty="0"/>
              <a:t>Insurance Rate </a:t>
            </a:r>
            <a:r>
              <a:rPr lang="en-US" sz="1800" dirty="0" smtClean="0"/>
              <a:t>Map (FIRM) will reflect new and updated flood zones</a:t>
            </a:r>
            <a:endParaRPr lang="en-US" sz="1800" dirty="0"/>
          </a:p>
          <a:p>
            <a:pPr indent="-231775">
              <a:buNone/>
            </a:pPr>
            <a:endParaRPr sz="1600" dirty="0"/>
          </a:p>
          <a:p>
            <a:pPr indent="-231775">
              <a:buNone/>
            </a:pPr>
            <a:endParaRPr dirty="0"/>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subTitle" idx="1"/>
          </p:nvPr>
        </p:nvSpPr>
        <p:spPr>
          <a:prstGeom prst="rect">
            <a:avLst/>
          </a:prstGeom>
          <a:noFill/>
          <a:ln>
            <a:noFill/>
          </a:ln>
        </p:spPr>
        <p:txBody>
          <a:bodyPr lIns="100575" tIns="182875" rIns="91425" bIns="45700" anchor="ctr" anchorCtr="0">
            <a:noAutofit/>
          </a:bodyPr>
          <a:lstStyle/>
          <a:p>
            <a:pPr>
              <a:buSzPct val="25000"/>
            </a:pPr>
            <a:endParaRPr sz="2800" dirty="0"/>
          </a:p>
          <a:p>
            <a:pPr>
              <a:buSzPct val="25000"/>
            </a:pPr>
            <a:endParaRPr sz="2800" dirty="0"/>
          </a:p>
        </p:txBody>
      </p:sp>
      <p:sp>
        <p:nvSpPr>
          <p:cNvPr id="8" name="Shape 63"/>
          <p:cNvSpPr txBox="1">
            <a:spLocks noGrp="1"/>
          </p:cNvSpPr>
          <p:nvPr>
            <p:ph type="ctrTitle"/>
          </p:nvPr>
        </p:nvSpPr>
        <p:spPr>
          <a:xfrm>
            <a:off x="496707" y="3587589"/>
            <a:ext cx="10972800" cy="445472"/>
          </a:xfrm>
          <a:prstGeom prst="rect">
            <a:avLst/>
          </a:prstGeom>
          <a:noFill/>
          <a:ln>
            <a:noFill/>
          </a:ln>
        </p:spPr>
        <p:txBody>
          <a:bodyPr lIns="91425" tIns="45700" rIns="91425" bIns="228600" anchor="ctr" anchorCtr="0">
            <a:noAutofit/>
          </a:bodyPr>
          <a:lstStyle/>
          <a:p>
            <a:pPr>
              <a:buSzPct val="25000"/>
            </a:pPr>
            <a:r>
              <a:rPr lang="en-US" dirty="0"/>
              <a:t>Neff’s Creek </a:t>
            </a:r>
            <a:r>
              <a:rPr lang="en-US" dirty="0" smtClean="0"/>
              <a:t>Flood Mapping Study</a:t>
            </a:r>
            <a:endParaRPr lang="en-US" dirty="0"/>
          </a:p>
        </p:txBody>
      </p:sp>
      <p:sp>
        <p:nvSpPr>
          <p:cNvPr id="9" name="Shape 64"/>
          <p:cNvSpPr txBox="1">
            <a:spLocks/>
          </p:cNvSpPr>
          <p:nvPr/>
        </p:nvSpPr>
        <p:spPr>
          <a:xfrm>
            <a:off x="505672" y="3988242"/>
            <a:ext cx="10972800" cy="313615"/>
          </a:xfrm>
          <a:prstGeom prst="rect">
            <a:avLst/>
          </a:prstGeom>
          <a:noFill/>
          <a:ln>
            <a:noFill/>
          </a:ln>
        </p:spPr>
        <p:txBody>
          <a:bodyPr lIns="100575" tIns="182875" rIns="91425" bIns="45700" anchor="ctr" anchorCtr="0">
            <a:noAutofit/>
          </a:bodyPr>
          <a:lstStyle>
            <a:defPPr marR="0" lvl="0" algn="l" rtl="0">
              <a:lnSpc>
                <a:spcPct val="100000"/>
              </a:lnSpc>
              <a:spcBef>
                <a:spcPts val="0"/>
              </a:spcBef>
              <a:spcAft>
                <a:spcPts val="0"/>
              </a:spcAft>
            </a:defPPr>
            <a:lvl1pPr marL="0" marR="0" lvl="0" indent="0" algn="l" rtl="0">
              <a:lnSpc>
                <a:spcPct val="95000"/>
              </a:lnSpc>
              <a:spcBef>
                <a:spcPts val="0"/>
              </a:spcBef>
              <a:spcAft>
                <a:spcPts val="0"/>
              </a:spcAft>
              <a:buClr>
                <a:schemeClr val="accent1"/>
              </a:buClr>
              <a:buSzPct val="90000"/>
              <a:buFont typeface="Noto Sans Symbols"/>
              <a:buNone/>
              <a:defRPr sz="1800" b="1" i="0" u="none" strike="noStrike" cap="none">
                <a:solidFill>
                  <a:schemeClr val="dk1"/>
                </a:solidFill>
                <a:latin typeface="Arial"/>
                <a:ea typeface="Arial"/>
                <a:cs typeface="Arial"/>
                <a:sym typeface="Arial"/>
              </a:defRPr>
            </a:lvl1pPr>
            <a:lvl2pPr marL="568325" marR="0" lvl="1" indent="-122555" algn="l" rtl="0">
              <a:lnSpc>
                <a:spcPct val="100000"/>
              </a:lnSpc>
              <a:spcBef>
                <a:spcPts val="450"/>
              </a:spcBef>
              <a:spcAft>
                <a:spcPts val="0"/>
              </a:spcAft>
              <a:buClr>
                <a:srgbClr val="5B5C5E"/>
              </a:buClr>
              <a:buSzPct val="90000"/>
              <a:buFont typeface="Arial"/>
              <a:buChar char="•"/>
              <a:defRPr sz="1800" b="0" i="0" u="none" strike="noStrike" cap="none">
                <a:solidFill>
                  <a:schemeClr val="dk1"/>
                </a:solidFill>
                <a:latin typeface="Arial"/>
                <a:ea typeface="Arial"/>
                <a:cs typeface="Arial"/>
                <a:sym typeface="Arial"/>
              </a:defRPr>
            </a:lvl2pPr>
            <a:lvl3pPr marL="914400" marR="0" lvl="2" indent="-149859" algn="l" rtl="0">
              <a:lnSpc>
                <a:spcPct val="100000"/>
              </a:lnSpc>
              <a:spcBef>
                <a:spcPts val="400"/>
              </a:spcBef>
              <a:spcAft>
                <a:spcPts val="0"/>
              </a:spcAft>
              <a:buClr>
                <a:srgbClr val="C1C2C4"/>
              </a:buClr>
              <a:buSzPct val="90000"/>
              <a:buFont typeface="Noto Sans Symbols"/>
              <a:buChar char="▪"/>
              <a:defRPr sz="1600" b="0" i="0" u="none" strike="noStrike" cap="none">
                <a:solidFill>
                  <a:schemeClr val="dk1"/>
                </a:solidFill>
                <a:latin typeface="Arial"/>
                <a:ea typeface="Arial"/>
                <a:cs typeface="Arial"/>
                <a:sym typeface="Arial"/>
              </a:defRPr>
            </a:lvl3pPr>
            <a:lvl4pPr marL="1260475" marR="0" lvl="3" indent="-151764" algn="l" rtl="0">
              <a:lnSpc>
                <a:spcPct val="100000"/>
              </a:lnSpc>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4pPr>
            <a:lvl5pPr marL="1544638" marR="0" lvl="4" indent="-93027" algn="l" rtl="0">
              <a:lnSpc>
                <a:spcPct val="100000"/>
              </a:lnSpc>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5pPr>
            <a:lvl6pPr marL="2001838" marR="0" lvl="5" indent="-93028" algn="l" rtl="0">
              <a:lnSpc>
                <a:spcPct val="100000"/>
              </a:lnSpc>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6pPr>
            <a:lvl7pPr marL="2459038" marR="0" lvl="6" indent="-93028" algn="l" rtl="0">
              <a:lnSpc>
                <a:spcPct val="100000"/>
              </a:lnSpc>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7pPr>
            <a:lvl8pPr marL="2916238" marR="0" lvl="7" indent="-93028" algn="l" rtl="0">
              <a:lnSpc>
                <a:spcPct val="100000"/>
              </a:lnSpc>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8pPr>
            <a:lvl9pPr marL="3373438" marR="0" lvl="8" indent="-93028" algn="l" rtl="0">
              <a:lnSpc>
                <a:spcPct val="100000"/>
              </a:lnSpc>
              <a:spcBef>
                <a:spcPts val="280"/>
              </a:spcBef>
              <a:spcAft>
                <a:spcPts val="0"/>
              </a:spcAft>
              <a:buClr>
                <a:srgbClr val="C1C2C4"/>
              </a:buClr>
              <a:buSzPct val="90000"/>
              <a:buFont typeface="Noto Sans Symbols"/>
              <a:buChar char="▪"/>
              <a:defRPr sz="1400" b="0" i="0" u="none" strike="noStrike" cap="none">
                <a:solidFill>
                  <a:schemeClr val="dk1"/>
                </a:solidFill>
                <a:latin typeface="Arial"/>
                <a:ea typeface="Arial"/>
                <a:cs typeface="Arial"/>
                <a:sym typeface="Arial"/>
              </a:defRPr>
            </a:lvl9pPr>
          </a:lstStyle>
          <a:p>
            <a:pPr>
              <a:buSzPct val="25000"/>
            </a:pPr>
            <a:r>
              <a:rPr lang="en-US" sz="2400" dirty="0" smtClean="0"/>
              <a:t>Mike Kellogg, JE Fuller Inc.</a:t>
            </a:r>
            <a:endParaRPr lang="en-US" sz="2400"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Overview - Neff’s Creek Flood </a:t>
            </a:r>
            <a:r>
              <a:rPr lang="en-US" dirty="0" smtClean="0"/>
              <a:t>Mapping Study</a:t>
            </a:r>
            <a:endParaRPr lang="en-US" dirty="0"/>
          </a:p>
        </p:txBody>
      </p:sp>
      <p:sp>
        <p:nvSpPr>
          <p:cNvPr id="113" name="Shape 113"/>
          <p:cNvSpPr txBox="1">
            <a:spLocks noGrp="1"/>
          </p:cNvSpPr>
          <p:nvPr>
            <p:ph type="body" idx="1"/>
          </p:nvPr>
        </p:nvSpPr>
        <p:spPr>
          <a:prstGeom prst="rect">
            <a:avLst/>
          </a:prstGeom>
          <a:noFill/>
          <a:ln>
            <a:noFill/>
          </a:ln>
        </p:spPr>
        <p:txBody>
          <a:bodyPr lIns="91425" tIns="45700" rIns="91425" bIns="45700" anchor="t" anchorCtr="0">
            <a:noAutofit/>
          </a:bodyPr>
          <a:lstStyle/>
          <a:p>
            <a:pPr indent="-231775">
              <a:spcBef>
                <a:spcPts val="0"/>
              </a:spcBef>
            </a:pPr>
            <a:r>
              <a:rPr lang="en-US" sz="2800" dirty="0"/>
              <a:t>Effective FEMA </a:t>
            </a:r>
            <a:r>
              <a:rPr lang="en-US" sz="2800" dirty="0" smtClean="0"/>
              <a:t>Floodplain</a:t>
            </a:r>
          </a:p>
          <a:p>
            <a:pPr indent="-231775">
              <a:spcBef>
                <a:spcPts val="0"/>
              </a:spcBef>
            </a:pPr>
            <a:endParaRPr lang="en-US" sz="2800" dirty="0"/>
          </a:p>
          <a:p>
            <a:pPr indent="-231775"/>
            <a:r>
              <a:rPr lang="en-US" sz="2800" dirty="0"/>
              <a:t>Landform Assessment</a:t>
            </a:r>
          </a:p>
          <a:p>
            <a:pPr indent="-231775"/>
            <a:endParaRPr lang="en-US" sz="2800" dirty="0" smtClean="0"/>
          </a:p>
          <a:p>
            <a:pPr indent="-231775"/>
            <a:r>
              <a:rPr lang="en-US" sz="2800" dirty="0" smtClean="0"/>
              <a:t>Neff’s </a:t>
            </a:r>
            <a:r>
              <a:rPr lang="en-US" sz="2800" dirty="0"/>
              <a:t>Creek Study Methodologies</a:t>
            </a:r>
          </a:p>
          <a:p>
            <a:pPr indent="-231775"/>
            <a:endParaRPr lang="en-US" sz="2800" dirty="0" smtClean="0"/>
          </a:p>
          <a:p>
            <a:pPr indent="-231775"/>
            <a:r>
              <a:rPr lang="en-US" sz="2800" dirty="0" smtClean="0"/>
              <a:t>Neff’s </a:t>
            </a:r>
            <a:r>
              <a:rPr lang="en-US" sz="2800" dirty="0"/>
              <a:t>Creek Study </a:t>
            </a:r>
            <a:r>
              <a:rPr lang="en-US" sz="2800" dirty="0" smtClean="0"/>
              <a:t>Results</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7" name="Oval 6"/>
          <p:cNvSpPr/>
          <p:nvPr/>
        </p:nvSpPr>
        <p:spPr>
          <a:xfrm>
            <a:off x="502724" y="4251365"/>
            <a:ext cx="5289176" cy="1151909"/>
          </a:xfrm>
          <a:prstGeom prst="ellipse">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19" name="Shape 119"/>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Effective FEMA Floodplain</a:t>
            </a:r>
          </a:p>
        </p:txBody>
      </p:sp>
      <p:sp>
        <p:nvSpPr>
          <p:cNvPr id="120" name="Shape 120"/>
          <p:cNvSpPr txBox="1">
            <a:spLocks noGrp="1"/>
          </p:cNvSpPr>
          <p:nvPr>
            <p:ph type="body" idx="1"/>
          </p:nvPr>
        </p:nvSpPr>
        <p:spPr>
          <a:xfrm>
            <a:off x="609599" y="1485515"/>
            <a:ext cx="5066805" cy="3727753"/>
          </a:xfrm>
          <a:prstGeom prst="rect">
            <a:avLst/>
          </a:prstGeom>
          <a:noFill/>
          <a:ln>
            <a:noFill/>
          </a:ln>
        </p:spPr>
        <p:txBody>
          <a:bodyPr lIns="91425" tIns="45700" rIns="91425" bIns="45700" anchor="t" anchorCtr="0">
            <a:noAutofit/>
          </a:bodyPr>
          <a:lstStyle/>
          <a:p>
            <a:pPr indent="-231775">
              <a:spcBef>
                <a:spcPts val="0"/>
              </a:spcBef>
            </a:pPr>
            <a:r>
              <a:rPr lang="en-US" dirty="0"/>
              <a:t>Approximate A Zone</a:t>
            </a:r>
          </a:p>
          <a:p>
            <a:pPr indent="-231775"/>
            <a:endParaRPr lang="en-US" sz="1100" dirty="0"/>
          </a:p>
          <a:p>
            <a:pPr indent="-231775"/>
            <a:r>
              <a:rPr lang="en-US" dirty="0" smtClean="0"/>
              <a:t>From </a:t>
            </a:r>
            <a:r>
              <a:rPr lang="en-US" dirty="0"/>
              <a:t>the 2012 FEMA Flood Insurance Study for Salt Lake County</a:t>
            </a:r>
            <a:r>
              <a:rPr lang="en-US" dirty="0" smtClean="0"/>
              <a:t>:</a:t>
            </a:r>
          </a:p>
          <a:p>
            <a:pPr marL="336550" lvl="1" indent="0">
              <a:buNone/>
            </a:pPr>
            <a:r>
              <a:rPr lang="en-US" b="0" i="1" dirty="0" smtClean="0"/>
              <a:t>“</a:t>
            </a:r>
            <a:r>
              <a:rPr lang="en-US" b="0" i="1" dirty="0"/>
              <a:t>The depth and extent of approximate flooding from Neff’s Canyon was determined from field reconnaissance, review of topographic data, and engineering judgment</a:t>
            </a:r>
            <a:r>
              <a:rPr lang="en-US" b="0" i="1" dirty="0" smtClean="0"/>
              <a:t>.”</a:t>
            </a:r>
          </a:p>
          <a:p>
            <a:pPr marL="336550" lvl="1" indent="0">
              <a:buNone/>
            </a:pPr>
            <a:endParaRPr lang="en-US" sz="1100" i="1" dirty="0"/>
          </a:p>
          <a:p>
            <a:pPr marL="342900" indent="-342900"/>
            <a:r>
              <a:rPr lang="en-US" b="1" i="1" dirty="0" smtClean="0"/>
              <a:t>Effective Floodplain Does </a:t>
            </a:r>
            <a:r>
              <a:rPr lang="en-US" b="1" i="1" dirty="0"/>
              <a:t>Not Reflect the True Flooding </a:t>
            </a:r>
            <a:r>
              <a:rPr lang="en-US" b="1" i="1" dirty="0" smtClean="0"/>
              <a:t>Hazard</a:t>
            </a:r>
            <a:endParaRPr lang="en-US" b="1" i="1" dirty="0"/>
          </a:p>
          <a:p>
            <a:pPr marL="336550" lvl="1" indent="0">
              <a:buNone/>
            </a:pPr>
            <a:endParaRPr lang="en-US" b="0" i="1" dirty="0"/>
          </a:p>
          <a:p>
            <a:pPr indent="-231775"/>
            <a:endParaRPr lang="en-US" dirty="0" smtClean="0"/>
          </a:p>
          <a:p>
            <a:pPr lvl="1" indent="-231775"/>
            <a:endParaRPr lang="en-US" dirty="0" smtClean="0"/>
          </a:p>
        </p:txBody>
      </p:sp>
      <p:pic>
        <p:nvPicPr>
          <p:cNvPr id="121" name="Shape 121"/>
          <p:cNvPicPr preferRelativeResize="0"/>
          <p:nvPr/>
        </p:nvPicPr>
        <p:blipFill rotWithShape="1">
          <a:blip r:embed="rId3">
            <a:alphaModFix/>
          </a:blip>
          <a:srcRect b="11309"/>
          <a:stretch/>
        </p:blipFill>
        <p:spPr>
          <a:xfrm>
            <a:off x="6216879" y="0"/>
            <a:ext cx="5975121" cy="685800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Oval 1"/>
          <p:cNvSpPr/>
          <p:nvPr/>
        </p:nvSpPr>
        <p:spPr>
          <a:xfrm>
            <a:off x="284663" y="2553195"/>
            <a:ext cx="4947704" cy="1246909"/>
          </a:xfrm>
          <a:prstGeom prst="ellipse">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29" name="Shape 129"/>
          <p:cNvSpPr txBox="1">
            <a:spLocks noGrp="1"/>
          </p:cNvSpPr>
          <p:nvPr>
            <p:ph type="title"/>
          </p:nvPr>
        </p:nvSpPr>
        <p:spPr>
          <a:prstGeom prst="rect">
            <a:avLst/>
          </a:prstGeom>
          <a:noFill/>
          <a:ln>
            <a:noFill/>
          </a:ln>
        </p:spPr>
        <p:txBody>
          <a:bodyPr lIns="91425" tIns="45700" rIns="91425" bIns="45700" anchor="b" anchorCtr="0">
            <a:noAutofit/>
          </a:bodyPr>
          <a:lstStyle/>
          <a:p>
            <a:pPr>
              <a:buSzPct val="25000"/>
            </a:pPr>
            <a:r>
              <a:rPr lang="en-US" dirty="0"/>
              <a:t>Landform Assessment</a:t>
            </a:r>
          </a:p>
        </p:txBody>
      </p:sp>
      <p:sp>
        <p:nvSpPr>
          <p:cNvPr id="128" name="Shape 128"/>
          <p:cNvSpPr txBox="1">
            <a:spLocks noGrp="1"/>
          </p:cNvSpPr>
          <p:nvPr>
            <p:ph type="body" idx="1"/>
          </p:nvPr>
        </p:nvSpPr>
        <p:spPr>
          <a:xfrm>
            <a:off x="609601" y="1485515"/>
            <a:ext cx="4670612" cy="4441153"/>
          </a:xfrm>
          <a:prstGeom prst="rect">
            <a:avLst/>
          </a:prstGeom>
          <a:noFill/>
          <a:ln>
            <a:noFill/>
          </a:ln>
        </p:spPr>
        <p:txBody>
          <a:bodyPr lIns="91425" tIns="45700" rIns="91425" bIns="45700" anchor="t" anchorCtr="0">
            <a:noAutofit/>
          </a:bodyPr>
          <a:lstStyle/>
          <a:p>
            <a:pPr indent="-231775">
              <a:spcBef>
                <a:spcPts val="0"/>
              </a:spcBef>
            </a:pPr>
            <a:r>
              <a:rPr lang="en-US" dirty="0" smtClean="0"/>
              <a:t>The first step </a:t>
            </a:r>
            <a:r>
              <a:rPr lang="en-US" dirty="0"/>
              <a:t>of any FEMA </a:t>
            </a:r>
            <a:r>
              <a:rPr lang="en-US" dirty="0" smtClean="0"/>
              <a:t>flood mapping study </a:t>
            </a:r>
            <a:r>
              <a:rPr lang="en-US" dirty="0"/>
              <a:t>is to determine the type of </a:t>
            </a:r>
            <a:r>
              <a:rPr lang="en-US" dirty="0" smtClean="0"/>
              <a:t>landform</a:t>
            </a:r>
          </a:p>
          <a:p>
            <a:pPr indent="-231775">
              <a:spcBef>
                <a:spcPts val="0"/>
              </a:spcBef>
            </a:pPr>
            <a:endParaRPr lang="en-US" dirty="0"/>
          </a:p>
          <a:p>
            <a:pPr indent="-231775"/>
            <a:r>
              <a:rPr lang="en-US" i="1" dirty="0" smtClean="0"/>
              <a:t>The Neff’s Creek project </a:t>
            </a:r>
            <a:r>
              <a:rPr lang="en-US" i="1" dirty="0"/>
              <a:t>study area is an Alluvial Fan </a:t>
            </a:r>
            <a:r>
              <a:rPr lang="en-US" i="1" dirty="0" smtClean="0"/>
              <a:t>landform</a:t>
            </a:r>
          </a:p>
          <a:p>
            <a:pPr indent="-231775"/>
            <a:endParaRPr lang="en-US" u="sng" dirty="0"/>
          </a:p>
          <a:p>
            <a:pPr indent="-231775"/>
            <a:r>
              <a:rPr lang="en-US" dirty="0"/>
              <a:t>Alluvial Fans are found on the slopes between the mountain front and the valley bottom</a:t>
            </a:r>
          </a:p>
        </p:txBody>
      </p:sp>
      <p:pic>
        <p:nvPicPr>
          <p:cNvPr id="130" name="Shape 130"/>
          <p:cNvPicPr preferRelativeResize="0"/>
          <p:nvPr/>
        </p:nvPicPr>
        <p:blipFill rotWithShape="1">
          <a:blip r:embed="rId3">
            <a:alphaModFix/>
          </a:blip>
          <a:srcRect l="5200" t="16146" r="4852" b="9635"/>
          <a:stretch/>
        </p:blipFill>
        <p:spPr>
          <a:xfrm>
            <a:off x="5605151" y="1485515"/>
            <a:ext cx="6300277" cy="3996852"/>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Default Design">
  <a:themeElements>
    <a:clrScheme name="FEMA Colors">
      <a:dk1>
        <a:srgbClr val="000000"/>
      </a:dk1>
      <a:lt1>
        <a:srgbClr val="FFFFFF"/>
      </a:lt1>
      <a:dk2>
        <a:srgbClr val="00365E"/>
      </a:dk2>
      <a:lt2>
        <a:srgbClr val="AAABAA"/>
      </a:lt2>
      <a:accent1>
        <a:srgbClr val="3E3F3E"/>
      </a:accent1>
      <a:accent2>
        <a:srgbClr val="9F0927"/>
      </a:accent2>
      <a:accent3>
        <a:srgbClr val="005A88"/>
      </a:accent3>
      <a:accent4>
        <a:srgbClr val="487D26"/>
      </a:accent4>
      <a:accent5>
        <a:srgbClr val="AAABAA"/>
      </a:accent5>
      <a:accent6>
        <a:srgbClr val="00365E"/>
      </a:accent6>
      <a:hlink>
        <a:srgbClr val="0A639D"/>
      </a:hlink>
      <a:folHlink>
        <a:srgbClr val="B502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8C09F32364F94596107095D6102619" ma:contentTypeVersion="3" ma:contentTypeDescription="Create a new document." ma:contentTypeScope="" ma:versionID="985e55718f1405e4062c818e27282d59">
  <xsd:schema xmlns:xsd="http://www.w3.org/2001/XMLSchema" xmlns:xs="http://www.w3.org/2001/XMLSchema" xmlns:p="http://schemas.microsoft.com/office/2006/metadata/properties" xmlns:ns2="http://schemas.microsoft.com/sharepoint/v4" targetNamespace="http://schemas.microsoft.com/office/2006/metadata/properties" ma:root="true" ma:fieldsID="0d224266d296461d24278a7e0eb9239a"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7F165-4B63-4DF2-AE9C-8EFD2FB9E2CE}">
  <ds:schemaRefs>
    <ds:schemaRef ds:uri="http://schemas.microsoft.com/sharepoint/v3/contenttype/forms"/>
  </ds:schemaRefs>
</ds:datastoreItem>
</file>

<file path=customXml/itemProps2.xml><?xml version="1.0" encoding="utf-8"?>
<ds:datastoreItem xmlns:ds="http://schemas.openxmlformats.org/officeDocument/2006/customXml" ds:itemID="{8AE47A78-E34D-4BC2-9ED2-765DA09DBE1D}">
  <ds:schemaRefs>
    <ds:schemaRef ds:uri="http://purl.org/dc/dcmitype/"/>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sharepoint/v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1CBD2DA-BEEC-41E2-ADA9-4AD5F9CB1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1091</TotalTime>
  <Words>861</Words>
  <Application>Microsoft Office PowerPoint</Application>
  <PresentationFormat>Widescreen</PresentationFormat>
  <Paragraphs>152</Paragraphs>
  <Slides>20</Slides>
  <Notes>20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Arial Narrow</vt:lpstr>
      <vt:lpstr>Calibri</vt:lpstr>
      <vt:lpstr>Merriweather Sans</vt:lpstr>
      <vt:lpstr>Noto Sans Symbols</vt:lpstr>
      <vt:lpstr>1_Default Design</vt:lpstr>
      <vt:lpstr>Acrobat Document</vt:lpstr>
      <vt:lpstr>Neff’s Creek Flood Mapping Study</vt:lpstr>
      <vt:lpstr>Tonight’s Agenda</vt:lpstr>
      <vt:lpstr>Assessment of the Situation</vt:lpstr>
      <vt:lpstr>Neff’s Creek Flood Mapping Study Current FIRM vs. Updated Study</vt:lpstr>
      <vt:lpstr>What is an Alluvial Fan?</vt:lpstr>
      <vt:lpstr>Neff’s Creek Flood Mapping Study</vt:lpstr>
      <vt:lpstr>Overview - Neff’s Creek Flood Mapping Study</vt:lpstr>
      <vt:lpstr>Effective FEMA Floodplain</vt:lpstr>
      <vt:lpstr>Landform Assessment</vt:lpstr>
      <vt:lpstr>Neff’s Creek Flood Mapping Study</vt:lpstr>
      <vt:lpstr>Neff’s Creek Flood Mapping Study</vt:lpstr>
      <vt:lpstr>Neff’s Creek Flood Mapping Study</vt:lpstr>
      <vt:lpstr>Proposed Revised FEMA Floodplains</vt:lpstr>
      <vt:lpstr>What’s Next?</vt:lpstr>
      <vt:lpstr>Common Questions Related to New Maps</vt:lpstr>
      <vt:lpstr>Neff’s Creek Flood Mapping Study Timeline &amp; Next Steps</vt:lpstr>
      <vt:lpstr>Upcoming Community Meetings</vt:lpstr>
      <vt:lpstr>How Can I Learn More?</vt:lpstr>
      <vt:lpstr>Questions and Conversations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Neff’s Creek Alluvial Fan Study</dc:title>
  <dc:creator>Jamie Huff</dc:creator>
  <cp:lastModifiedBy>Jamie Huff</cp:lastModifiedBy>
  <cp:revision>88</cp:revision>
  <cp:lastPrinted>2016-05-12T21:39:22Z</cp:lastPrinted>
  <dcterms:modified xsi:type="dcterms:W3CDTF">2019-06-06T20:31:43Z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0x0101002B8C09F32364F94596107095D6102619</vt:lpwstr>
  </property>
</Properties>
</file>